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4" r:id="rId8"/>
    <p:sldId id="262" r:id="rId9"/>
    <p:sldId id="263"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62" autoAdjust="0"/>
    <p:restoredTop sz="66162" autoAdjust="0"/>
  </p:normalViewPr>
  <p:slideViewPr>
    <p:cSldViewPr snapToGrid="0">
      <p:cViewPr>
        <p:scale>
          <a:sx n="66" d="100"/>
          <a:sy n="66" d="100"/>
        </p:scale>
        <p:origin x="2052"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23AB20-B704-4CB0-940E-233EB81AE37C}"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2D3C70E9-487F-4ED3-9CC8-E466984BEFFA}">
      <dgm:prSet/>
      <dgm:spPr/>
      <dgm:t>
        <a:bodyPr/>
        <a:lstStyle/>
        <a:p>
          <a:pPr>
            <a:lnSpc>
              <a:spcPct val="100000"/>
            </a:lnSpc>
          </a:pPr>
          <a:r>
            <a:rPr lang="en-US" dirty="0"/>
            <a:t>Implement a comprehensive safety program.</a:t>
          </a:r>
        </a:p>
      </dgm:t>
    </dgm:pt>
    <dgm:pt modelId="{E22A2E22-3B43-4C14-B6A2-926850A6698D}" type="parTrans" cxnId="{064FEAA7-27CB-4A55-A6E3-9612F70C16FB}">
      <dgm:prSet/>
      <dgm:spPr/>
      <dgm:t>
        <a:bodyPr/>
        <a:lstStyle/>
        <a:p>
          <a:endParaRPr lang="en-US"/>
        </a:p>
      </dgm:t>
    </dgm:pt>
    <dgm:pt modelId="{14972039-E688-4416-A6A1-5B1BFC2AAA7A}" type="sibTrans" cxnId="{064FEAA7-27CB-4A55-A6E3-9612F70C16FB}">
      <dgm:prSet/>
      <dgm:spPr/>
      <dgm:t>
        <a:bodyPr/>
        <a:lstStyle/>
        <a:p>
          <a:endParaRPr lang="en-US"/>
        </a:p>
      </dgm:t>
    </dgm:pt>
    <dgm:pt modelId="{8434F2D9-0559-4B8E-92CE-DF0419B410C9}">
      <dgm:prSet/>
      <dgm:spPr/>
      <dgm:t>
        <a:bodyPr/>
        <a:lstStyle/>
        <a:p>
          <a:pPr>
            <a:lnSpc>
              <a:spcPct val="100000"/>
            </a:lnSpc>
          </a:pPr>
          <a:r>
            <a:rPr lang="en-US" dirty="0"/>
            <a:t>Understand OSHA ladder regulations.</a:t>
          </a:r>
        </a:p>
      </dgm:t>
    </dgm:pt>
    <dgm:pt modelId="{6AC5C8D3-BB64-4793-9C08-B26999ED1AA4}" type="parTrans" cxnId="{01F3D3AB-121C-4D4E-A81C-B2CC5F6F2BC3}">
      <dgm:prSet/>
      <dgm:spPr/>
      <dgm:t>
        <a:bodyPr/>
        <a:lstStyle/>
        <a:p>
          <a:endParaRPr lang="en-US"/>
        </a:p>
      </dgm:t>
    </dgm:pt>
    <dgm:pt modelId="{0637271B-B1E4-4B28-B6E4-E8AAC60DBD67}" type="sibTrans" cxnId="{01F3D3AB-121C-4D4E-A81C-B2CC5F6F2BC3}">
      <dgm:prSet/>
      <dgm:spPr/>
      <dgm:t>
        <a:bodyPr/>
        <a:lstStyle/>
        <a:p>
          <a:endParaRPr lang="en-US"/>
        </a:p>
      </dgm:t>
    </dgm:pt>
    <dgm:pt modelId="{290F4E04-9694-4000-B8A9-888866D44CDE}">
      <dgm:prSet/>
      <dgm:spPr/>
      <dgm:t>
        <a:bodyPr/>
        <a:lstStyle/>
        <a:p>
          <a:pPr>
            <a:lnSpc>
              <a:spcPct val="100000"/>
            </a:lnSpc>
          </a:pPr>
          <a:r>
            <a:rPr lang="en-US" dirty="0"/>
            <a:t>Train workers to identify hazards associated with ladder use.</a:t>
          </a:r>
        </a:p>
      </dgm:t>
    </dgm:pt>
    <dgm:pt modelId="{C85D817B-DFA6-49E8-AFEC-E39CB7A4D37D}" type="parTrans" cxnId="{269B75B1-4585-4BAB-942C-46ED6247FFD3}">
      <dgm:prSet/>
      <dgm:spPr/>
      <dgm:t>
        <a:bodyPr/>
        <a:lstStyle/>
        <a:p>
          <a:endParaRPr lang="en-US"/>
        </a:p>
      </dgm:t>
    </dgm:pt>
    <dgm:pt modelId="{A8F27ADC-A5C0-4611-A04C-5F81A6F955C8}" type="sibTrans" cxnId="{269B75B1-4585-4BAB-942C-46ED6247FFD3}">
      <dgm:prSet/>
      <dgm:spPr/>
      <dgm:t>
        <a:bodyPr/>
        <a:lstStyle/>
        <a:p>
          <a:endParaRPr lang="en-US"/>
        </a:p>
      </dgm:t>
    </dgm:pt>
    <dgm:pt modelId="{9F937302-7E0F-49E0-BAD8-F6FE0A42FFD1}">
      <dgm:prSet/>
      <dgm:spPr/>
      <dgm:t>
        <a:bodyPr/>
        <a:lstStyle/>
        <a:p>
          <a:pPr>
            <a:lnSpc>
              <a:spcPct val="100000"/>
            </a:lnSpc>
          </a:pPr>
          <a:r>
            <a:rPr lang="en-US" dirty="0"/>
            <a:t>Use safe work practices.</a:t>
          </a:r>
        </a:p>
      </dgm:t>
    </dgm:pt>
    <dgm:pt modelId="{E300836D-6A5C-4DC3-8B5F-2397694E8FA4}" type="parTrans" cxnId="{162EA687-4658-4DE5-8143-B6E6137C3702}">
      <dgm:prSet/>
      <dgm:spPr/>
      <dgm:t>
        <a:bodyPr/>
        <a:lstStyle/>
        <a:p>
          <a:endParaRPr lang="en-US"/>
        </a:p>
      </dgm:t>
    </dgm:pt>
    <dgm:pt modelId="{6E3CA272-B6D5-41DE-8A31-C640149F2DB2}" type="sibTrans" cxnId="{162EA687-4658-4DE5-8143-B6E6137C3702}">
      <dgm:prSet/>
      <dgm:spPr/>
      <dgm:t>
        <a:bodyPr/>
        <a:lstStyle/>
        <a:p>
          <a:endParaRPr lang="en-US"/>
        </a:p>
      </dgm:t>
    </dgm:pt>
    <dgm:pt modelId="{02016859-62E9-4361-81F9-7F0D84275F45}" type="pres">
      <dgm:prSet presAssocID="{2923AB20-B704-4CB0-940E-233EB81AE37C}" presName="root" presStyleCnt="0">
        <dgm:presLayoutVars>
          <dgm:dir/>
          <dgm:resizeHandles val="exact"/>
        </dgm:presLayoutVars>
      </dgm:prSet>
      <dgm:spPr/>
    </dgm:pt>
    <dgm:pt modelId="{CEE19899-B698-4DE2-B493-A38AAD163984}" type="pres">
      <dgm:prSet presAssocID="{2D3C70E9-487F-4ED3-9CC8-E466984BEFFA}" presName="compNode" presStyleCnt="0"/>
      <dgm:spPr/>
    </dgm:pt>
    <dgm:pt modelId="{607E7541-261D-4F9E-AAC7-4FD26D9A31D5}" type="pres">
      <dgm:prSet presAssocID="{2D3C70E9-487F-4ED3-9CC8-E466984BEFFA}" presName="bgRect" presStyleLbl="bgShp" presStyleIdx="0" presStyleCnt="4"/>
      <dgm:spPr/>
    </dgm:pt>
    <dgm:pt modelId="{5C99A6A7-2917-4B7A-9F39-FE3401095756}" type="pres">
      <dgm:prSet presAssocID="{2D3C70E9-487F-4ED3-9CC8-E466984BEFFA}"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laybook"/>
        </a:ext>
      </dgm:extLst>
    </dgm:pt>
    <dgm:pt modelId="{9342A64F-9DD7-4D49-8E1A-40AE485F123D}" type="pres">
      <dgm:prSet presAssocID="{2D3C70E9-487F-4ED3-9CC8-E466984BEFFA}" presName="spaceRect" presStyleCnt="0"/>
      <dgm:spPr/>
    </dgm:pt>
    <dgm:pt modelId="{D8C791BA-B139-46CD-A7A5-0459D4D9D47D}" type="pres">
      <dgm:prSet presAssocID="{2D3C70E9-487F-4ED3-9CC8-E466984BEFFA}" presName="parTx" presStyleLbl="revTx" presStyleIdx="0" presStyleCnt="4">
        <dgm:presLayoutVars>
          <dgm:chMax val="0"/>
          <dgm:chPref val="0"/>
        </dgm:presLayoutVars>
      </dgm:prSet>
      <dgm:spPr/>
    </dgm:pt>
    <dgm:pt modelId="{153821BF-05B4-47B8-AE0E-B64134C2F264}" type="pres">
      <dgm:prSet presAssocID="{14972039-E688-4416-A6A1-5B1BFC2AAA7A}" presName="sibTrans" presStyleCnt="0"/>
      <dgm:spPr/>
    </dgm:pt>
    <dgm:pt modelId="{79F35BAE-B9E2-433A-B260-4926B5BEEDF9}" type="pres">
      <dgm:prSet presAssocID="{8434F2D9-0559-4B8E-92CE-DF0419B410C9}" presName="compNode" presStyleCnt="0"/>
      <dgm:spPr/>
    </dgm:pt>
    <dgm:pt modelId="{90E4FA40-5757-4289-88A4-06BF2615F401}" type="pres">
      <dgm:prSet presAssocID="{8434F2D9-0559-4B8E-92CE-DF0419B410C9}" presName="bgRect" presStyleLbl="bgShp" presStyleIdx="1" presStyleCnt="4" custLinFactNeighborX="-32850" custLinFactNeighborY="-24"/>
      <dgm:spPr/>
    </dgm:pt>
    <dgm:pt modelId="{B766B400-FB2F-428A-B175-435F8F49347B}" type="pres">
      <dgm:prSet presAssocID="{8434F2D9-0559-4B8E-92CE-DF0419B410C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Teacher"/>
        </a:ext>
      </dgm:extLst>
    </dgm:pt>
    <dgm:pt modelId="{76310E7B-F38C-4614-A57E-D56EF1EF156B}" type="pres">
      <dgm:prSet presAssocID="{8434F2D9-0559-4B8E-92CE-DF0419B410C9}" presName="spaceRect" presStyleCnt="0"/>
      <dgm:spPr/>
    </dgm:pt>
    <dgm:pt modelId="{1BDE77DB-D042-4717-83D1-7FB84551A6C2}" type="pres">
      <dgm:prSet presAssocID="{8434F2D9-0559-4B8E-92CE-DF0419B410C9}" presName="parTx" presStyleLbl="revTx" presStyleIdx="1" presStyleCnt="4">
        <dgm:presLayoutVars>
          <dgm:chMax val="0"/>
          <dgm:chPref val="0"/>
        </dgm:presLayoutVars>
      </dgm:prSet>
      <dgm:spPr/>
    </dgm:pt>
    <dgm:pt modelId="{8D2768B4-737B-4AFD-8583-AC1DDBACFDFE}" type="pres">
      <dgm:prSet presAssocID="{0637271B-B1E4-4B28-B6E4-E8AAC60DBD67}" presName="sibTrans" presStyleCnt="0"/>
      <dgm:spPr/>
    </dgm:pt>
    <dgm:pt modelId="{E03AF5DE-19AC-4EE2-A8A7-8566BAAB1AD7}" type="pres">
      <dgm:prSet presAssocID="{290F4E04-9694-4000-B8A9-888866D44CDE}" presName="compNode" presStyleCnt="0"/>
      <dgm:spPr/>
    </dgm:pt>
    <dgm:pt modelId="{AF24F7EB-0E45-4640-AA11-F4242BBBFD26}" type="pres">
      <dgm:prSet presAssocID="{290F4E04-9694-4000-B8A9-888866D44CDE}" presName="bgRect" presStyleLbl="bgShp" presStyleIdx="2" presStyleCnt="4"/>
      <dgm:spPr/>
    </dgm:pt>
    <dgm:pt modelId="{EC288E15-D41D-41E4-AF78-66B830E69764}" type="pres">
      <dgm:prSet presAssocID="{290F4E04-9694-4000-B8A9-888866D44CDE}"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Train"/>
        </a:ext>
      </dgm:extLst>
    </dgm:pt>
    <dgm:pt modelId="{1E5963C1-3560-419A-A016-C741D2864F83}" type="pres">
      <dgm:prSet presAssocID="{290F4E04-9694-4000-B8A9-888866D44CDE}" presName="spaceRect" presStyleCnt="0"/>
      <dgm:spPr/>
    </dgm:pt>
    <dgm:pt modelId="{EB3FF3D5-0959-4379-9360-E62A0BFF51D8}" type="pres">
      <dgm:prSet presAssocID="{290F4E04-9694-4000-B8A9-888866D44CDE}" presName="parTx" presStyleLbl="revTx" presStyleIdx="2" presStyleCnt="4">
        <dgm:presLayoutVars>
          <dgm:chMax val="0"/>
          <dgm:chPref val="0"/>
        </dgm:presLayoutVars>
      </dgm:prSet>
      <dgm:spPr/>
    </dgm:pt>
    <dgm:pt modelId="{D2333AA0-C98B-43E5-A733-7120D1839031}" type="pres">
      <dgm:prSet presAssocID="{A8F27ADC-A5C0-4611-A04C-5F81A6F955C8}" presName="sibTrans" presStyleCnt="0"/>
      <dgm:spPr/>
    </dgm:pt>
    <dgm:pt modelId="{8408B488-B09E-44BC-A71B-B2469F823A45}" type="pres">
      <dgm:prSet presAssocID="{9F937302-7E0F-49E0-BAD8-F6FE0A42FFD1}" presName="compNode" presStyleCnt="0"/>
      <dgm:spPr/>
    </dgm:pt>
    <dgm:pt modelId="{974F0B8E-1D74-4790-A0FB-25FF48C8AF8E}" type="pres">
      <dgm:prSet presAssocID="{9F937302-7E0F-49E0-BAD8-F6FE0A42FFD1}" presName="bgRect" presStyleLbl="bgShp" presStyleIdx="3" presStyleCnt="4"/>
      <dgm:spPr/>
    </dgm:pt>
    <dgm:pt modelId="{4EAFBA94-91D1-4C62-95B0-BFF00E6AF443}" type="pres">
      <dgm:prSet presAssocID="{9F937302-7E0F-49E0-BAD8-F6FE0A42FFD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onstruction Worker"/>
        </a:ext>
      </dgm:extLst>
    </dgm:pt>
    <dgm:pt modelId="{65C50FDD-F5A4-4C6A-A0F9-67A9364C7933}" type="pres">
      <dgm:prSet presAssocID="{9F937302-7E0F-49E0-BAD8-F6FE0A42FFD1}" presName="spaceRect" presStyleCnt="0"/>
      <dgm:spPr/>
    </dgm:pt>
    <dgm:pt modelId="{49BABF6F-5E56-4B16-95FC-B657BA210E00}" type="pres">
      <dgm:prSet presAssocID="{9F937302-7E0F-49E0-BAD8-F6FE0A42FFD1}" presName="parTx" presStyleLbl="revTx" presStyleIdx="3" presStyleCnt="4">
        <dgm:presLayoutVars>
          <dgm:chMax val="0"/>
          <dgm:chPref val="0"/>
        </dgm:presLayoutVars>
      </dgm:prSet>
      <dgm:spPr/>
    </dgm:pt>
  </dgm:ptLst>
  <dgm:cxnLst>
    <dgm:cxn modelId="{621A6212-D102-4864-9D7F-6E43290EDD3E}" type="presOf" srcId="{290F4E04-9694-4000-B8A9-888866D44CDE}" destId="{EB3FF3D5-0959-4379-9360-E62A0BFF51D8}" srcOrd="0" destOrd="0" presId="urn:microsoft.com/office/officeart/2018/2/layout/IconVerticalSolidList"/>
    <dgm:cxn modelId="{2CE8683B-6AAA-4AF6-AB7F-73FCDC34882F}" type="presOf" srcId="{8434F2D9-0559-4B8E-92CE-DF0419B410C9}" destId="{1BDE77DB-D042-4717-83D1-7FB84551A6C2}" srcOrd="0" destOrd="0" presId="urn:microsoft.com/office/officeart/2018/2/layout/IconVerticalSolidList"/>
    <dgm:cxn modelId="{8FB86C64-CD80-4149-8698-3F19248DF6E6}" type="presOf" srcId="{9F937302-7E0F-49E0-BAD8-F6FE0A42FFD1}" destId="{49BABF6F-5E56-4B16-95FC-B657BA210E00}" srcOrd="0" destOrd="0" presId="urn:microsoft.com/office/officeart/2018/2/layout/IconVerticalSolidList"/>
    <dgm:cxn modelId="{3C04B651-02AA-42F1-AE50-96D78496F135}" type="presOf" srcId="{2923AB20-B704-4CB0-940E-233EB81AE37C}" destId="{02016859-62E9-4361-81F9-7F0D84275F45}" srcOrd="0" destOrd="0" presId="urn:microsoft.com/office/officeart/2018/2/layout/IconVerticalSolidList"/>
    <dgm:cxn modelId="{162EA687-4658-4DE5-8143-B6E6137C3702}" srcId="{2923AB20-B704-4CB0-940E-233EB81AE37C}" destId="{9F937302-7E0F-49E0-BAD8-F6FE0A42FFD1}" srcOrd="3" destOrd="0" parTransId="{E300836D-6A5C-4DC3-8B5F-2397694E8FA4}" sibTransId="{6E3CA272-B6D5-41DE-8A31-C640149F2DB2}"/>
    <dgm:cxn modelId="{064FEAA7-27CB-4A55-A6E3-9612F70C16FB}" srcId="{2923AB20-B704-4CB0-940E-233EB81AE37C}" destId="{2D3C70E9-487F-4ED3-9CC8-E466984BEFFA}" srcOrd="0" destOrd="0" parTransId="{E22A2E22-3B43-4C14-B6A2-926850A6698D}" sibTransId="{14972039-E688-4416-A6A1-5B1BFC2AAA7A}"/>
    <dgm:cxn modelId="{01F3D3AB-121C-4D4E-A81C-B2CC5F6F2BC3}" srcId="{2923AB20-B704-4CB0-940E-233EB81AE37C}" destId="{8434F2D9-0559-4B8E-92CE-DF0419B410C9}" srcOrd="1" destOrd="0" parTransId="{6AC5C8D3-BB64-4793-9C08-B26999ED1AA4}" sibTransId="{0637271B-B1E4-4B28-B6E4-E8AAC60DBD67}"/>
    <dgm:cxn modelId="{269B75B1-4585-4BAB-942C-46ED6247FFD3}" srcId="{2923AB20-B704-4CB0-940E-233EB81AE37C}" destId="{290F4E04-9694-4000-B8A9-888866D44CDE}" srcOrd="2" destOrd="0" parTransId="{C85D817B-DFA6-49E8-AFEC-E39CB7A4D37D}" sibTransId="{A8F27ADC-A5C0-4611-A04C-5F81A6F955C8}"/>
    <dgm:cxn modelId="{26C2C4E8-86B0-4C8B-B3B4-7B1C403708FF}" type="presOf" srcId="{2D3C70E9-487F-4ED3-9CC8-E466984BEFFA}" destId="{D8C791BA-B139-46CD-A7A5-0459D4D9D47D}" srcOrd="0" destOrd="0" presId="urn:microsoft.com/office/officeart/2018/2/layout/IconVerticalSolidList"/>
    <dgm:cxn modelId="{80273CF2-1D9E-4117-B420-D49DD660E3E3}" type="presParOf" srcId="{02016859-62E9-4361-81F9-7F0D84275F45}" destId="{CEE19899-B698-4DE2-B493-A38AAD163984}" srcOrd="0" destOrd="0" presId="urn:microsoft.com/office/officeart/2018/2/layout/IconVerticalSolidList"/>
    <dgm:cxn modelId="{37A9675C-1C78-410B-B89A-C55477A5DC65}" type="presParOf" srcId="{CEE19899-B698-4DE2-B493-A38AAD163984}" destId="{607E7541-261D-4F9E-AAC7-4FD26D9A31D5}" srcOrd="0" destOrd="0" presId="urn:microsoft.com/office/officeart/2018/2/layout/IconVerticalSolidList"/>
    <dgm:cxn modelId="{CFE14C58-0BA5-4578-B7AE-350B5CDF6CA7}" type="presParOf" srcId="{CEE19899-B698-4DE2-B493-A38AAD163984}" destId="{5C99A6A7-2917-4B7A-9F39-FE3401095756}" srcOrd="1" destOrd="0" presId="urn:microsoft.com/office/officeart/2018/2/layout/IconVerticalSolidList"/>
    <dgm:cxn modelId="{E803DFDF-0FDF-419C-9687-3768128B325F}" type="presParOf" srcId="{CEE19899-B698-4DE2-B493-A38AAD163984}" destId="{9342A64F-9DD7-4D49-8E1A-40AE485F123D}" srcOrd="2" destOrd="0" presId="urn:microsoft.com/office/officeart/2018/2/layout/IconVerticalSolidList"/>
    <dgm:cxn modelId="{617459FC-8A46-4D42-8009-AD8671812619}" type="presParOf" srcId="{CEE19899-B698-4DE2-B493-A38AAD163984}" destId="{D8C791BA-B139-46CD-A7A5-0459D4D9D47D}" srcOrd="3" destOrd="0" presId="urn:microsoft.com/office/officeart/2018/2/layout/IconVerticalSolidList"/>
    <dgm:cxn modelId="{E79077F0-A9BD-46A4-B3ED-5E0A2DD90AF4}" type="presParOf" srcId="{02016859-62E9-4361-81F9-7F0D84275F45}" destId="{153821BF-05B4-47B8-AE0E-B64134C2F264}" srcOrd="1" destOrd="0" presId="urn:microsoft.com/office/officeart/2018/2/layout/IconVerticalSolidList"/>
    <dgm:cxn modelId="{E3E7E81E-152B-4D81-9B64-37E584183FE5}" type="presParOf" srcId="{02016859-62E9-4361-81F9-7F0D84275F45}" destId="{79F35BAE-B9E2-433A-B260-4926B5BEEDF9}" srcOrd="2" destOrd="0" presId="urn:microsoft.com/office/officeart/2018/2/layout/IconVerticalSolidList"/>
    <dgm:cxn modelId="{997A53F0-5D8F-4676-99CE-BD8B589ECC06}" type="presParOf" srcId="{79F35BAE-B9E2-433A-B260-4926B5BEEDF9}" destId="{90E4FA40-5757-4289-88A4-06BF2615F401}" srcOrd="0" destOrd="0" presId="urn:microsoft.com/office/officeart/2018/2/layout/IconVerticalSolidList"/>
    <dgm:cxn modelId="{FBB4340C-62B4-470E-9F45-A94ABE8F29E3}" type="presParOf" srcId="{79F35BAE-B9E2-433A-B260-4926B5BEEDF9}" destId="{B766B400-FB2F-428A-B175-435F8F49347B}" srcOrd="1" destOrd="0" presId="urn:microsoft.com/office/officeart/2018/2/layout/IconVerticalSolidList"/>
    <dgm:cxn modelId="{DA389DFE-175B-4F6A-A9F4-165DCB95EF0B}" type="presParOf" srcId="{79F35BAE-B9E2-433A-B260-4926B5BEEDF9}" destId="{76310E7B-F38C-4614-A57E-D56EF1EF156B}" srcOrd="2" destOrd="0" presId="urn:microsoft.com/office/officeart/2018/2/layout/IconVerticalSolidList"/>
    <dgm:cxn modelId="{33A44445-75D9-414E-ABFF-07A4F528D68E}" type="presParOf" srcId="{79F35BAE-B9E2-433A-B260-4926B5BEEDF9}" destId="{1BDE77DB-D042-4717-83D1-7FB84551A6C2}" srcOrd="3" destOrd="0" presId="urn:microsoft.com/office/officeart/2018/2/layout/IconVerticalSolidList"/>
    <dgm:cxn modelId="{100F2C89-740B-445D-AB53-E471B54F64BA}" type="presParOf" srcId="{02016859-62E9-4361-81F9-7F0D84275F45}" destId="{8D2768B4-737B-4AFD-8583-AC1DDBACFDFE}" srcOrd="3" destOrd="0" presId="urn:microsoft.com/office/officeart/2018/2/layout/IconVerticalSolidList"/>
    <dgm:cxn modelId="{0D63F9E9-3277-4B5F-8860-69761D7095F7}" type="presParOf" srcId="{02016859-62E9-4361-81F9-7F0D84275F45}" destId="{E03AF5DE-19AC-4EE2-A8A7-8566BAAB1AD7}" srcOrd="4" destOrd="0" presId="urn:microsoft.com/office/officeart/2018/2/layout/IconVerticalSolidList"/>
    <dgm:cxn modelId="{7A712299-4541-4159-8E56-8BD65EDE4646}" type="presParOf" srcId="{E03AF5DE-19AC-4EE2-A8A7-8566BAAB1AD7}" destId="{AF24F7EB-0E45-4640-AA11-F4242BBBFD26}" srcOrd="0" destOrd="0" presId="urn:microsoft.com/office/officeart/2018/2/layout/IconVerticalSolidList"/>
    <dgm:cxn modelId="{35123D8D-1D5D-4914-A492-9C6335CA18F3}" type="presParOf" srcId="{E03AF5DE-19AC-4EE2-A8A7-8566BAAB1AD7}" destId="{EC288E15-D41D-41E4-AF78-66B830E69764}" srcOrd="1" destOrd="0" presId="urn:microsoft.com/office/officeart/2018/2/layout/IconVerticalSolidList"/>
    <dgm:cxn modelId="{A1A96EC5-30AD-471F-87FA-0E4BBEC7E82A}" type="presParOf" srcId="{E03AF5DE-19AC-4EE2-A8A7-8566BAAB1AD7}" destId="{1E5963C1-3560-419A-A016-C741D2864F83}" srcOrd="2" destOrd="0" presId="urn:microsoft.com/office/officeart/2018/2/layout/IconVerticalSolidList"/>
    <dgm:cxn modelId="{FA47E161-CE72-49DF-83CE-5848A5174BB9}" type="presParOf" srcId="{E03AF5DE-19AC-4EE2-A8A7-8566BAAB1AD7}" destId="{EB3FF3D5-0959-4379-9360-E62A0BFF51D8}" srcOrd="3" destOrd="0" presId="urn:microsoft.com/office/officeart/2018/2/layout/IconVerticalSolidList"/>
    <dgm:cxn modelId="{D6190687-BD0E-4BAF-8799-EA3564C41CAE}" type="presParOf" srcId="{02016859-62E9-4361-81F9-7F0D84275F45}" destId="{D2333AA0-C98B-43E5-A733-7120D1839031}" srcOrd="5" destOrd="0" presId="urn:microsoft.com/office/officeart/2018/2/layout/IconVerticalSolidList"/>
    <dgm:cxn modelId="{0BCE429B-1204-468A-8987-AEA3E473CEC5}" type="presParOf" srcId="{02016859-62E9-4361-81F9-7F0D84275F45}" destId="{8408B488-B09E-44BC-A71B-B2469F823A45}" srcOrd="6" destOrd="0" presId="urn:microsoft.com/office/officeart/2018/2/layout/IconVerticalSolidList"/>
    <dgm:cxn modelId="{1CB6CF0D-9EC5-4703-AF09-92A57C488DAA}" type="presParOf" srcId="{8408B488-B09E-44BC-A71B-B2469F823A45}" destId="{974F0B8E-1D74-4790-A0FB-25FF48C8AF8E}" srcOrd="0" destOrd="0" presId="urn:microsoft.com/office/officeart/2018/2/layout/IconVerticalSolidList"/>
    <dgm:cxn modelId="{3BE3F8F8-7646-47D7-99D9-158C361291AB}" type="presParOf" srcId="{8408B488-B09E-44BC-A71B-B2469F823A45}" destId="{4EAFBA94-91D1-4C62-95B0-BFF00E6AF443}" srcOrd="1" destOrd="0" presId="urn:microsoft.com/office/officeart/2018/2/layout/IconVerticalSolidList"/>
    <dgm:cxn modelId="{600E4F92-175B-45FD-81F5-6069212FEBF4}" type="presParOf" srcId="{8408B488-B09E-44BC-A71B-B2469F823A45}" destId="{65C50FDD-F5A4-4C6A-A0F9-67A9364C7933}" srcOrd="2" destOrd="0" presId="urn:microsoft.com/office/officeart/2018/2/layout/IconVerticalSolidList"/>
    <dgm:cxn modelId="{D46CF80D-A5A8-41A7-8634-06F07CA999AD}" type="presParOf" srcId="{8408B488-B09E-44BC-A71B-B2469F823A45}" destId="{49BABF6F-5E56-4B16-95FC-B657BA210E00}"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7E7541-261D-4F9E-AAC7-4FD26D9A31D5}">
      <dsp:nvSpPr>
        <dsp:cNvPr id="0" name=""/>
        <dsp:cNvSpPr/>
      </dsp:nvSpPr>
      <dsp:spPr>
        <a:xfrm>
          <a:off x="0" y="1805"/>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99A6A7-2917-4B7A-9F39-FE3401095756}">
      <dsp:nvSpPr>
        <dsp:cNvPr id="0" name=""/>
        <dsp:cNvSpPr/>
      </dsp:nvSpPr>
      <dsp:spPr>
        <a:xfrm>
          <a:off x="276881" y="207750"/>
          <a:ext cx="503420" cy="5034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C791BA-B139-46CD-A7A5-0459D4D9D47D}">
      <dsp:nvSpPr>
        <dsp:cNvPr id="0" name=""/>
        <dsp:cNvSpPr/>
      </dsp:nvSpPr>
      <dsp:spPr>
        <a:xfrm>
          <a:off x="1057183" y="1805"/>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dirty="0"/>
            <a:t>Implement a comprehensive safety program.</a:t>
          </a:r>
        </a:p>
      </dsp:txBody>
      <dsp:txXfrm>
        <a:off x="1057183" y="1805"/>
        <a:ext cx="9458416" cy="915310"/>
      </dsp:txXfrm>
    </dsp:sp>
    <dsp:sp modelId="{90E4FA40-5757-4289-88A4-06BF2615F401}">
      <dsp:nvSpPr>
        <dsp:cNvPr id="0" name=""/>
        <dsp:cNvSpPr/>
      </dsp:nvSpPr>
      <dsp:spPr>
        <a:xfrm>
          <a:off x="0" y="1145724"/>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766B400-FB2F-428A-B175-435F8F49347B}">
      <dsp:nvSpPr>
        <dsp:cNvPr id="0" name=""/>
        <dsp:cNvSpPr/>
      </dsp:nvSpPr>
      <dsp:spPr>
        <a:xfrm>
          <a:off x="276881" y="1351889"/>
          <a:ext cx="503420" cy="5034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BDE77DB-D042-4717-83D1-7FB84551A6C2}">
      <dsp:nvSpPr>
        <dsp:cNvPr id="0" name=""/>
        <dsp:cNvSpPr/>
      </dsp:nvSpPr>
      <dsp:spPr>
        <a:xfrm>
          <a:off x="1057183" y="1145944"/>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dirty="0"/>
            <a:t>Understand OSHA ladder regulations.</a:t>
          </a:r>
        </a:p>
      </dsp:txBody>
      <dsp:txXfrm>
        <a:off x="1057183" y="1145944"/>
        <a:ext cx="9458416" cy="915310"/>
      </dsp:txXfrm>
    </dsp:sp>
    <dsp:sp modelId="{AF24F7EB-0E45-4640-AA11-F4242BBBFD26}">
      <dsp:nvSpPr>
        <dsp:cNvPr id="0" name=""/>
        <dsp:cNvSpPr/>
      </dsp:nvSpPr>
      <dsp:spPr>
        <a:xfrm>
          <a:off x="0" y="2290082"/>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C288E15-D41D-41E4-AF78-66B830E69764}">
      <dsp:nvSpPr>
        <dsp:cNvPr id="0" name=""/>
        <dsp:cNvSpPr/>
      </dsp:nvSpPr>
      <dsp:spPr>
        <a:xfrm>
          <a:off x="276881" y="2496027"/>
          <a:ext cx="503420" cy="5034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3FF3D5-0959-4379-9360-E62A0BFF51D8}">
      <dsp:nvSpPr>
        <dsp:cNvPr id="0" name=""/>
        <dsp:cNvSpPr/>
      </dsp:nvSpPr>
      <dsp:spPr>
        <a:xfrm>
          <a:off x="1057183" y="2290082"/>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dirty="0"/>
            <a:t>Train workers to identify hazards associated with ladder use.</a:t>
          </a:r>
        </a:p>
      </dsp:txBody>
      <dsp:txXfrm>
        <a:off x="1057183" y="2290082"/>
        <a:ext cx="9458416" cy="915310"/>
      </dsp:txXfrm>
    </dsp:sp>
    <dsp:sp modelId="{974F0B8E-1D74-4790-A0FB-25FF48C8AF8E}">
      <dsp:nvSpPr>
        <dsp:cNvPr id="0" name=""/>
        <dsp:cNvSpPr/>
      </dsp:nvSpPr>
      <dsp:spPr>
        <a:xfrm>
          <a:off x="0" y="3434221"/>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EAFBA94-91D1-4C62-95B0-BFF00E6AF443}">
      <dsp:nvSpPr>
        <dsp:cNvPr id="0" name=""/>
        <dsp:cNvSpPr/>
      </dsp:nvSpPr>
      <dsp:spPr>
        <a:xfrm>
          <a:off x="276881" y="3640166"/>
          <a:ext cx="503420" cy="5034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BABF6F-5E56-4B16-95FC-B657BA210E00}">
      <dsp:nvSpPr>
        <dsp:cNvPr id="0" name=""/>
        <dsp:cNvSpPr/>
      </dsp:nvSpPr>
      <dsp:spPr>
        <a:xfrm>
          <a:off x="1057183" y="3434221"/>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US" sz="2200" kern="1200" dirty="0"/>
            <a:t>Use safe work practices.</a:t>
          </a:r>
        </a:p>
      </dsp:txBody>
      <dsp:txXfrm>
        <a:off x="1057183" y="3434221"/>
        <a:ext cx="9458416" cy="91531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jpeg>
</file>

<file path=ppt/media/image14.jpg>
</file>

<file path=ppt/media/image15.png>
</file>

<file path=ppt/media/image16.jpeg>
</file>

<file path=ppt/media/image17.jpeg>
</file>

<file path=ppt/media/image18.jpeg>
</file>

<file path=ppt/media/image2.jpg>
</file>

<file path=ppt/media/image3.jpe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7E1CD2-FF19-4ACC-8304-3340CA68E5D5}" type="datetimeFigureOut">
              <a:rPr lang="en-US" smtClean="0"/>
              <a:t>8/20/2025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DE506-8683-4BC2-8C72-E9BC631F0825}" type="slidenum">
              <a:rPr lang="en-US" smtClean="0"/>
              <a:t>‹#›</a:t>
            </a:fld>
            <a:endParaRPr lang="en-US"/>
          </a:p>
        </p:txBody>
      </p:sp>
    </p:spTree>
    <p:extLst>
      <p:ext uri="{BB962C8B-B14F-4D97-AF65-F5344CB8AC3E}">
        <p14:creationId xmlns:p14="http://schemas.microsoft.com/office/powerpoint/2010/main" val="348083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br>
              <a:rPr lang="en-US" dirty="0"/>
            </a:br>
            <a:br>
              <a:rPr lang="en-US" dirty="0"/>
            </a:br>
            <a:r>
              <a:rPr lang="en-US" dirty="0"/>
              <a:t>This training focuses on ladder safety, a critical topic for preventing injuries in construction and other industries. We'll cover essential safety practices and regulations to help you work confidently and safely when using ladders.</a:t>
            </a:r>
            <a:br>
              <a:rPr lang="en-US" dirty="0"/>
            </a:br>
            <a:endParaRPr lang="en-US" dirty="0"/>
          </a:p>
        </p:txBody>
      </p:sp>
      <p:sp>
        <p:nvSpPr>
          <p:cNvPr id="4" name="Slide Number Placeholder 3"/>
          <p:cNvSpPr>
            <a:spLocks noGrp="1"/>
          </p:cNvSpPr>
          <p:nvPr>
            <p:ph type="sldNum" sz="quarter" idx="5"/>
          </p:nvPr>
        </p:nvSpPr>
        <p:spPr/>
        <p:txBody>
          <a:bodyPr/>
          <a:lstStyle/>
          <a:p>
            <a:fld id="{72EDE506-8683-4BC2-8C72-E9BC631F0825}" type="slidenum">
              <a:rPr lang="en-US" smtClean="0"/>
              <a:t>1</a:t>
            </a:fld>
            <a:endParaRPr lang="en-US"/>
          </a:p>
        </p:txBody>
      </p:sp>
    </p:spTree>
    <p:extLst>
      <p:ext uri="{BB962C8B-B14F-4D97-AF65-F5344CB8AC3E}">
        <p14:creationId xmlns:p14="http://schemas.microsoft.com/office/powerpoint/2010/main" val="29021280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quiz will help reinforce key ladder safety concepts, OSHA requirements, and hazard recognition to promote safe ladder use on job sites.</a:t>
            </a:r>
          </a:p>
        </p:txBody>
      </p:sp>
      <p:sp>
        <p:nvSpPr>
          <p:cNvPr id="4" name="Slide Number Placeholder 3"/>
          <p:cNvSpPr>
            <a:spLocks noGrp="1"/>
          </p:cNvSpPr>
          <p:nvPr>
            <p:ph type="sldNum" sz="quarter" idx="5"/>
          </p:nvPr>
        </p:nvSpPr>
        <p:spPr/>
        <p:txBody>
          <a:bodyPr/>
          <a:lstStyle/>
          <a:p>
            <a:fld id="{72EDE506-8683-4BC2-8C72-E9BC631F0825}" type="slidenum">
              <a:rPr lang="en-US" smtClean="0"/>
              <a:t>10</a:t>
            </a:fld>
            <a:endParaRPr lang="en-US"/>
          </a:p>
        </p:txBody>
      </p:sp>
    </p:spTree>
    <p:extLst>
      <p:ext uri="{BB962C8B-B14F-4D97-AF65-F5344CB8AC3E}">
        <p14:creationId xmlns:p14="http://schemas.microsoft.com/office/powerpoint/2010/main" val="25233314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correct answer is B) 10 feet.</a:t>
            </a:r>
          </a:p>
        </p:txBody>
      </p:sp>
      <p:sp>
        <p:nvSpPr>
          <p:cNvPr id="4" name="Slide Number Placeholder 3"/>
          <p:cNvSpPr>
            <a:spLocks noGrp="1"/>
          </p:cNvSpPr>
          <p:nvPr>
            <p:ph type="sldNum" sz="quarter" idx="5"/>
          </p:nvPr>
        </p:nvSpPr>
        <p:spPr/>
        <p:txBody>
          <a:bodyPr/>
          <a:lstStyle/>
          <a:p>
            <a:fld id="{72EDE506-8683-4BC2-8C72-E9BC631F0825}" type="slidenum">
              <a:rPr lang="en-US" smtClean="0"/>
              <a:t>11</a:t>
            </a:fld>
            <a:endParaRPr lang="en-US"/>
          </a:p>
        </p:txBody>
      </p:sp>
    </p:spTree>
    <p:extLst>
      <p:ext uri="{BB962C8B-B14F-4D97-AF65-F5344CB8AC3E}">
        <p14:creationId xmlns:p14="http://schemas.microsoft.com/office/powerpoint/2010/main" val="459225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Correct answers are A, B, and C. Option D is not a hazard if ground is level.</a:t>
            </a:r>
          </a:p>
        </p:txBody>
      </p:sp>
      <p:sp>
        <p:nvSpPr>
          <p:cNvPr id="4" name="Slide Number Placeholder 3"/>
          <p:cNvSpPr>
            <a:spLocks noGrp="1"/>
          </p:cNvSpPr>
          <p:nvPr>
            <p:ph type="sldNum" sz="quarter" idx="5"/>
          </p:nvPr>
        </p:nvSpPr>
        <p:spPr/>
        <p:txBody>
          <a:bodyPr/>
          <a:lstStyle/>
          <a:p>
            <a:fld id="{72EDE506-8683-4BC2-8C72-E9BC631F0825}" type="slidenum">
              <a:rPr lang="en-US" smtClean="0"/>
              <a:t>12</a:t>
            </a:fld>
            <a:endParaRPr lang="en-US"/>
          </a:p>
        </p:txBody>
      </p:sp>
    </p:spTree>
    <p:extLst>
      <p:ext uri="{BB962C8B-B14F-4D97-AF65-F5344CB8AC3E}">
        <p14:creationId xmlns:p14="http://schemas.microsoft.com/office/powerpoint/2010/main" val="30412256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EDE506-8683-4BC2-8C72-E9BC631F0825}" type="slidenum">
              <a:rPr lang="en-US" smtClean="0"/>
              <a:t>13</a:t>
            </a:fld>
            <a:endParaRPr lang="en-US"/>
          </a:p>
        </p:txBody>
      </p:sp>
    </p:spTree>
    <p:extLst>
      <p:ext uri="{BB962C8B-B14F-4D97-AF65-F5344CB8AC3E}">
        <p14:creationId xmlns:p14="http://schemas.microsoft.com/office/powerpoint/2010/main" val="1028133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Falls from ladders are a major cause of serious injuries and fatalities in residential construction. This course aims to equip you with the knowledge to identify and eliminate fall hazards related to ladder use. We'll also review OSHA's ladder safety requirements to ensure compliance and protect workers on site. </a:t>
            </a:r>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72EDE506-8683-4BC2-8C72-E9BC631F0825}" type="slidenum">
              <a:rPr lang="en-US" smtClean="0"/>
              <a:t>2</a:t>
            </a:fld>
            <a:endParaRPr lang="en-US"/>
          </a:p>
        </p:txBody>
      </p:sp>
    </p:spTree>
    <p:extLst>
      <p:ext uri="{BB962C8B-B14F-4D97-AF65-F5344CB8AC3E}">
        <p14:creationId xmlns:p14="http://schemas.microsoft.com/office/powerpoint/2010/main" val="636733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Our objectives include understanding why preventing ladder falls is vital, recognizing common hazards, and knowing OSHA's ladder regulations. Additionally, we'll discuss safe work practices to minimize risks and promote a culture of safety when using ladders. </a:t>
            </a:r>
          </a:p>
        </p:txBody>
      </p:sp>
      <p:sp>
        <p:nvSpPr>
          <p:cNvPr id="4" name="Slide Number Placeholder 3"/>
          <p:cNvSpPr>
            <a:spLocks noGrp="1"/>
          </p:cNvSpPr>
          <p:nvPr>
            <p:ph type="sldNum" sz="quarter" idx="5"/>
          </p:nvPr>
        </p:nvSpPr>
        <p:spPr/>
        <p:txBody>
          <a:bodyPr/>
          <a:lstStyle/>
          <a:p>
            <a:fld id="{72EDE506-8683-4BC2-8C72-E9BC631F0825}" type="slidenum">
              <a:rPr lang="en-US" smtClean="0"/>
              <a:t>3</a:t>
            </a:fld>
            <a:endParaRPr lang="en-US"/>
          </a:p>
        </p:txBody>
      </p:sp>
    </p:spTree>
    <p:extLst>
      <p:ext uri="{BB962C8B-B14F-4D97-AF65-F5344CB8AC3E}">
        <p14:creationId xmlns:p14="http://schemas.microsoft.com/office/powerpoint/2010/main" val="41891105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Falls remain the leading cause of death in residential construction, with nearly half of fatalities linked to falls overall. Specifically, ladder falls account for a significant portion of these incidents. This highlights the urgent need for effective safety measures and awareness to reduce these preventable accidents. </a:t>
            </a:r>
          </a:p>
        </p:txBody>
      </p:sp>
      <p:sp>
        <p:nvSpPr>
          <p:cNvPr id="4" name="Slide Number Placeholder 3"/>
          <p:cNvSpPr>
            <a:spLocks noGrp="1"/>
          </p:cNvSpPr>
          <p:nvPr>
            <p:ph type="sldNum" sz="quarter" idx="5"/>
          </p:nvPr>
        </p:nvSpPr>
        <p:spPr/>
        <p:txBody>
          <a:bodyPr/>
          <a:lstStyle/>
          <a:p>
            <a:fld id="{72EDE506-8683-4BC2-8C72-E9BC631F0825}" type="slidenum">
              <a:rPr lang="en-US" smtClean="0"/>
              <a:t>4</a:t>
            </a:fld>
            <a:endParaRPr lang="en-US"/>
          </a:p>
        </p:txBody>
      </p:sp>
    </p:spTree>
    <p:extLst>
      <p:ext uri="{BB962C8B-B14F-4D97-AF65-F5344CB8AC3E}">
        <p14:creationId xmlns:p14="http://schemas.microsoft.com/office/powerpoint/2010/main" val="3617363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Preventing ladder falls requires a comprehensive approach: implementing a strong safety program, understanding and following OSHA regulations, training workers to spot hazards, and consistently applying safe work practices. Together, these steps create a safer work environment and reduce fall risks. </a:t>
            </a:r>
          </a:p>
        </p:txBody>
      </p:sp>
      <p:sp>
        <p:nvSpPr>
          <p:cNvPr id="4" name="Slide Number Placeholder 3"/>
          <p:cNvSpPr>
            <a:spLocks noGrp="1"/>
          </p:cNvSpPr>
          <p:nvPr>
            <p:ph type="sldNum" sz="quarter" idx="5"/>
          </p:nvPr>
        </p:nvSpPr>
        <p:spPr/>
        <p:txBody>
          <a:bodyPr/>
          <a:lstStyle/>
          <a:p>
            <a:fld id="{72EDE506-8683-4BC2-8C72-E9BC631F0825}" type="slidenum">
              <a:rPr lang="en-US" smtClean="0"/>
              <a:t>5</a:t>
            </a:fld>
            <a:endParaRPr lang="en-US"/>
          </a:p>
        </p:txBody>
      </p:sp>
    </p:spTree>
    <p:extLst>
      <p:ext uri="{BB962C8B-B14F-4D97-AF65-F5344CB8AC3E}">
        <p14:creationId xmlns:p14="http://schemas.microsoft.com/office/powerpoint/2010/main" val="156682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Common ladder hazards include improper setup, such as not extending portable ladders at least three feet above the landing, failing to secure ladders properly, standing on the top two steps of stepladders, and overreaching while working. Awareness and correction of these issues are key to preventing falls. </a:t>
            </a:r>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72EDE506-8683-4BC2-8C72-E9BC631F0825}" type="slidenum">
              <a:rPr lang="en-US" smtClean="0"/>
              <a:t>6</a:t>
            </a:fld>
            <a:endParaRPr lang="en-US"/>
          </a:p>
        </p:txBody>
      </p:sp>
    </p:spTree>
    <p:extLst>
      <p:ext uri="{BB962C8B-B14F-4D97-AF65-F5344CB8AC3E}">
        <p14:creationId xmlns:p14="http://schemas.microsoft.com/office/powerpoint/2010/main" val="4141658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endParaRPr lang="en-US" dirty="0"/>
          </a:p>
          <a:p>
            <a:pPr>
              <a:buNone/>
            </a:pPr>
            <a:r>
              <a:rPr lang="en-US" dirty="0"/>
              <a:t>Here is a list of OSHA’s fall protection requirements. Click on each tab to learn more. </a:t>
            </a:r>
          </a:p>
          <a:p>
            <a:pPr>
              <a:buNone/>
            </a:pPr>
            <a:endParaRPr lang="en-US" dirty="0"/>
          </a:p>
          <a:p>
            <a:pPr>
              <a:buNone/>
            </a:pPr>
            <a:endParaRPr lang="en-US" dirty="0"/>
          </a:p>
          <a:p>
            <a:pPr marL="171450" indent="-171450">
              <a:buFont typeface="Arial" panose="020B0604020202020204" pitchFamily="34" charset="0"/>
              <a:buChar char="•"/>
            </a:pPr>
            <a:r>
              <a:rPr lang="en-US" dirty="0"/>
              <a:t>OSHA's fall protection standards specify that employees working on scaffolds over 10 feet must have fall protection. </a:t>
            </a:r>
          </a:p>
          <a:p>
            <a:pPr marL="171450" indent="-171450">
              <a:buFont typeface="Arial" panose="020B0604020202020204" pitchFamily="34" charset="0"/>
              <a:buChar char="•"/>
            </a:pPr>
            <a:r>
              <a:rPr lang="en-US" dirty="0"/>
              <a:t>Fall protection is not required when climbing or working on portable ladders. </a:t>
            </a:r>
          </a:p>
          <a:p>
            <a:pPr marL="171450" indent="-171450">
              <a:buFont typeface="Arial" panose="020B0604020202020204" pitchFamily="34" charset="0"/>
              <a:buChar char="•"/>
            </a:pPr>
            <a:r>
              <a:rPr lang="en-US" dirty="0"/>
              <a:t>Stairways with four or more risers must have handrails and guardrails. </a:t>
            </a:r>
          </a:p>
          <a:p>
            <a:pPr marL="171450" indent="-171450">
              <a:buFont typeface="Arial" panose="020B0604020202020204" pitchFamily="34" charset="0"/>
              <a:buChar char="•"/>
            </a:pPr>
            <a:r>
              <a:rPr lang="en-US" dirty="0"/>
              <a:t>For residential construction, fall protection is required at heights of 6 feet or more unless infeasible, in which case an alternative plan must be developed. </a:t>
            </a:r>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72EDE506-8683-4BC2-8C72-E9BC631F0825}" type="slidenum">
              <a:rPr lang="en-US" smtClean="0"/>
              <a:t>7</a:t>
            </a:fld>
            <a:endParaRPr lang="en-US"/>
          </a:p>
        </p:txBody>
      </p:sp>
    </p:spTree>
    <p:extLst>
      <p:ext uri="{BB962C8B-B14F-4D97-AF65-F5344CB8AC3E}">
        <p14:creationId xmlns:p14="http://schemas.microsoft.com/office/powerpoint/2010/main" val="1321168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sz="1200" b="0" i="0" kern="1200" dirty="0">
                <a:solidFill>
                  <a:schemeClr val="tx1"/>
                </a:solidFill>
                <a:effectLst/>
                <a:latin typeface="+mn-lt"/>
                <a:ea typeface="+mn-ea"/>
                <a:cs typeface="+mn-cs"/>
              </a:rPr>
              <a:t>There are two types of ladders that are commonly used in construction to ensure safety and efficiency. Click on each tab to learn more. </a:t>
            </a:r>
          </a:p>
          <a:p>
            <a:pPr>
              <a:buNone/>
            </a:pPr>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dirty="0"/>
              <a:t>Extension ladders can reach higher areas but must be leaned against a stable surface since they are not self-supporting. </a:t>
            </a:r>
          </a:p>
          <a:p>
            <a:pPr marL="171450" indent="-171450">
              <a:buFont typeface="Arial" panose="020B0604020202020204" pitchFamily="34" charset="0"/>
              <a:buChar char="•"/>
            </a:pPr>
            <a:r>
              <a:rPr lang="en-US" dirty="0"/>
              <a:t>Step ladders are self-supporting and versatile, making them easy to move and stable for many jobs. </a:t>
            </a:r>
          </a:p>
        </p:txBody>
      </p:sp>
      <p:sp>
        <p:nvSpPr>
          <p:cNvPr id="4" name="Slide Number Placeholder 3"/>
          <p:cNvSpPr>
            <a:spLocks noGrp="1"/>
          </p:cNvSpPr>
          <p:nvPr>
            <p:ph type="sldNum" sz="quarter" idx="5"/>
          </p:nvPr>
        </p:nvSpPr>
        <p:spPr/>
        <p:txBody>
          <a:bodyPr/>
          <a:lstStyle/>
          <a:p>
            <a:fld id="{72EDE506-8683-4BC2-8C72-E9BC631F0825}" type="slidenum">
              <a:rPr lang="en-US" smtClean="0"/>
              <a:t>8</a:t>
            </a:fld>
            <a:endParaRPr lang="en-US"/>
          </a:p>
        </p:txBody>
      </p:sp>
    </p:spTree>
    <p:extLst>
      <p:ext uri="{BB962C8B-B14F-4D97-AF65-F5344CB8AC3E}">
        <p14:creationId xmlns:p14="http://schemas.microsoft.com/office/powerpoint/2010/main" val="20858245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Regular ladder inspection is crucial to ensure safety. Click on each icon to learn more. </a:t>
            </a:r>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72EDE506-8683-4BC2-8C72-E9BC631F0825}" type="slidenum">
              <a:rPr lang="en-US" smtClean="0"/>
              <a:t>9</a:t>
            </a:fld>
            <a:endParaRPr lang="en-US"/>
          </a:p>
        </p:txBody>
      </p:sp>
    </p:spTree>
    <p:extLst>
      <p:ext uri="{BB962C8B-B14F-4D97-AF65-F5344CB8AC3E}">
        <p14:creationId xmlns:p14="http://schemas.microsoft.com/office/powerpoint/2010/main" val="35076045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1AC29-F4DC-FC96-F923-5715E1AEF1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BDB652-E7D9-C2FD-1765-CF4041B88B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5AB1FB-A7BA-55FC-4DF4-D1763BEFF918}"/>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5" name="Footer Placeholder 4">
            <a:extLst>
              <a:ext uri="{FF2B5EF4-FFF2-40B4-BE49-F238E27FC236}">
                <a16:creationId xmlns:a16="http://schemas.microsoft.com/office/drawing/2014/main" id="{A625F1BD-EFA1-3C3B-BB9F-498D314C63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DA835B-A99C-7573-CB6F-CE1CC8CD6E33}"/>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2453155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53A24-60F9-8F67-F824-9160DD378E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45580D-189E-A2D9-37A3-BA0110FBCE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FC5680-BB57-3CCD-D4B0-B1D8738E7BA2}"/>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5" name="Footer Placeholder 4">
            <a:extLst>
              <a:ext uri="{FF2B5EF4-FFF2-40B4-BE49-F238E27FC236}">
                <a16:creationId xmlns:a16="http://schemas.microsoft.com/office/drawing/2014/main" id="{33D9239A-4951-F66A-0C48-820D9CDEE6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CDF838-9191-E273-55F1-8C633D6E33A9}"/>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24346555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956497-EF1F-461D-8870-34E7BAD721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859928-D51E-71C9-DB16-02432E8450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94815B-E43B-FBDD-0CCA-B8FCDACC1778}"/>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5" name="Footer Placeholder 4">
            <a:extLst>
              <a:ext uri="{FF2B5EF4-FFF2-40B4-BE49-F238E27FC236}">
                <a16:creationId xmlns:a16="http://schemas.microsoft.com/office/drawing/2014/main" id="{1BBC3615-12AD-E824-EC0A-A7A1259BF6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EEE85F-738C-9A2D-7B98-97F8688508C6}"/>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3790413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B2E12-27A4-4B7D-7E6F-34D6CA2113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96A878-0613-2C6F-6EB4-96E06701F3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10DDC1-23F0-C7CE-A34C-BA696A12EF32}"/>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5" name="Footer Placeholder 4">
            <a:extLst>
              <a:ext uri="{FF2B5EF4-FFF2-40B4-BE49-F238E27FC236}">
                <a16:creationId xmlns:a16="http://schemas.microsoft.com/office/drawing/2014/main" id="{2D85A89C-FD8F-B403-C388-417EADCF57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F9B7DE-9C74-9A0D-F8B7-86392F49D6DF}"/>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3579715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1ED0E-8F12-9BBB-DCD5-CB29808EFF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D72C4B7-0F17-00C5-7E5D-41B9832A025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BD5D53-C371-DE40-038C-3BFDCC794DC6}"/>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5" name="Footer Placeholder 4">
            <a:extLst>
              <a:ext uri="{FF2B5EF4-FFF2-40B4-BE49-F238E27FC236}">
                <a16:creationId xmlns:a16="http://schemas.microsoft.com/office/drawing/2014/main" id="{AD217490-F8BB-1C97-8CA7-631B394C35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BFDC9-5D2D-A3F2-3F90-F08D0CFB9E84}"/>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23053350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56F95-EEAD-D0AB-9A70-A9C4E0278A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8C7224-972F-0C0E-50BE-BC10AC9C5B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DF529DA-C22E-F1BB-3683-9F708C1308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F83A62-C406-3E22-F788-5934DE619B2E}"/>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6" name="Footer Placeholder 5">
            <a:extLst>
              <a:ext uri="{FF2B5EF4-FFF2-40B4-BE49-F238E27FC236}">
                <a16:creationId xmlns:a16="http://schemas.microsoft.com/office/drawing/2014/main" id="{D1E5FDD9-A86D-58EE-2F07-0945564631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8E9F4A-C378-3DB2-592B-619BFDBCC281}"/>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122541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D96C8-E66F-F4A3-6BAC-A2C34858A2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25A2C9C-AB39-7DB7-E63A-67E1E9804B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C1BED3F-C786-4E0A-FBDE-7EA61383C0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1EDC3E7-EA18-0F38-57D4-831B8FD73D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F2BE7A-D1E1-1EE0-E411-1DE2191A4F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994581-2BB8-79A2-B9DB-0C395499C8A9}"/>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8" name="Footer Placeholder 7">
            <a:extLst>
              <a:ext uri="{FF2B5EF4-FFF2-40B4-BE49-F238E27FC236}">
                <a16:creationId xmlns:a16="http://schemas.microsoft.com/office/drawing/2014/main" id="{DAECF217-B9B5-85F2-7F65-323A28CFD7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28E1D1-9931-67E5-FBAD-D1FE633D6056}"/>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1894492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32FFA-B5E8-57EB-16CF-97BC97DB4A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CD901D1-A9B3-C341-E7D2-A2860248997B}"/>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4" name="Footer Placeholder 3">
            <a:extLst>
              <a:ext uri="{FF2B5EF4-FFF2-40B4-BE49-F238E27FC236}">
                <a16:creationId xmlns:a16="http://schemas.microsoft.com/office/drawing/2014/main" id="{1B149B9C-9F0A-4B5D-EEB0-C4B44C4149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46E2B0-B702-95C1-B356-5C0CE7ACF8C2}"/>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4197989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FA0C7F-7377-F338-CD7D-DA879DA25FEA}"/>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3" name="Footer Placeholder 2">
            <a:extLst>
              <a:ext uri="{FF2B5EF4-FFF2-40B4-BE49-F238E27FC236}">
                <a16:creationId xmlns:a16="http://schemas.microsoft.com/office/drawing/2014/main" id="{22884F1B-7C33-9B47-C77B-CF5B40D2EF5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2F856D3-A7E2-8684-B946-D5A06DB97155}"/>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3352966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D2957-3324-5A26-36AD-9068AFF8C5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688089-1CF1-0E65-3FB5-F6567FE6A8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222CAE-7F53-E2A6-1CCD-31B45BFF72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9A0CDF-FE18-519C-1270-651F1072100A}"/>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6" name="Footer Placeholder 5">
            <a:extLst>
              <a:ext uri="{FF2B5EF4-FFF2-40B4-BE49-F238E27FC236}">
                <a16:creationId xmlns:a16="http://schemas.microsoft.com/office/drawing/2014/main" id="{F691FA8F-199B-C4E9-A251-50DB43E759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E74664-12E1-88AA-CEF3-1BE2999DAB94}"/>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1996908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8D96F-844F-2ABB-2C82-6867E88E15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B823649-5034-7A3E-8F9C-7B795146E0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B8AAC6-F3B2-70D6-D67A-B430C7D0A5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62D189-9E7B-7260-3349-D78B0240873C}"/>
              </a:ext>
            </a:extLst>
          </p:cNvPr>
          <p:cNvSpPr>
            <a:spLocks noGrp="1"/>
          </p:cNvSpPr>
          <p:nvPr>
            <p:ph type="dt" sz="half" idx="10"/>
          </p:nvPr>
        </p:nvSpPr>
        <p:spPr/>
        <p:txBody>
          <a:bodyPr/>
          <a:lstStyle/>
          <a:p>
            <a:fld id="{D03E67C0-A797-4813-B1DA-1ECB97E12C37}" type="datetimeFigureOut">
              <a:rPr lang="en-US" smtClean="0"/>
              <a:t>8/20/2025</a:t>
            </a:fld>
            <a:endParaRPr lang="en-US"/>
          </a:p>
        </p:txBody>
      </p:sp>
      <p:sp>
        <p:nvSpPr>
          <p:cNvPr id="6" name="Footer Placeholder 5">
            <a:extLst>
              <a:ext uri="{FF2B5EF4-FFF2-40B4-BE49-F238E27FC236}">
                <a16:creationId xmlns:a16="http://schemas.microsoft.com/office/drawing/2014/main" id="{6084D85C-A0F5-ED61-E4B7-484AB225BE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AC0402-C5D9-05A4-379C-8FDDF01BA66D}"/>
              </a:ext>
            </a:extLst>
          </p:cNvPr>
          <p:cNvSpPr>
            <a:spLocks noGrp="1"/>
          </p:cNvSpPr>
          <p:nvPr>
            <p:ph type="sldNum" sz="quarter" idx="12"/>
          </p:nvPr>
        </p:nvSpPr>
        <p:spPr/>
        <p:txBody>
          <a:bodyPr/>
          <a:lstStyle/>
          <a:p>
            <a:fld id="{22964A10-2367-4379-A582-D5D4BE4F6D60}" type="slidenum">
              <a:rPr lang="en-US" smtClean="0"/>
              <a:t>‹#›</a:t>
            </a:fld>
            <a:endParaRPr lang="en-US"/>
          </a:p>
        </p:txBody>
      </p:sp>
    </p:spTree>
    <p:extLst>
      <p:ext uri="{BB962C8B-B14F-4D97-AF65-F5344CB8AC3E}">
        <p14:creationId xmlns:p14="http://schemas.microsoft.com/office/powerpoint/2010/main" val="1585646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09F6CCC-348F-4B9A-8FE2-45E58C60D0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356151-83FD-586C-9A44-FBDEDACCA7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78B0EE-53B9-D54B-BC75-EFB89328E7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03E67C0-A797-4813-B1DA-1ECB97E12C37}" type="datetimeFigureOut">
              <a:rPr lang="en-US" smtClean="0"/>
              <a:t>8/20/2025</a:t>
            </a:fld>
            <a:endParaRPr lang="en-US"/>
          </a:p>
        </p:txBody>
      </p:sp>
      <p:sp>
        <p:nvSpPr>
          <p:cNvPr id="5" name="Footer Placeholder 4">
            <a:extLst>
              <a:ext uri="{FF2B5EF4-FFF2-40B4-BE49-F238E27FC236}">
                <a16:creationId xmlns:a16="http://schemas.microsoft.com/office/drawing/2014/main" id="{E9C00CC6-0249-6962-F3DC-71167C7A2B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926EF99-1386-6CB1-9DBF-5257A718FD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2964A10-2367-4379-A582-D5D4BE4F6D60}" type="slidenum">
              <a:rPr lang="en-US" smtClean="0"/>
              <a:t>‹#›</a:t>
            </a:fld>
            <a:endParaRPr lang="en-US"/>
          </a:p>
        </p:txBody>
      </p:sp>
    </p:spTree>
    <p:extLst>
      <p:ext uri="{BB962C8B-B14F-4D97-AF65-F5344CB8AC3E}">
        <p14:creationId xmlns:p14="http://schemas.microsoft.com/office/powerpoint/2010/main" val="27014164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8.svg"/><Relationship Id="rId5" Type="http://schemas.openxmlformats.org/officeDocument/2006/relationships/diagramQuickStyle" Target="../diagrams/quickStyle1.xml"/><Relationship Id="rId15" Type="http://schemas.openxmlformats.org/officeDocument/2006/relationships/image" Target="../media/image12.svg"/><Relationship Id="rId10" Type="http://schemas.openxmlformats.org/officeDocument/2006/relationships/image" Target="../media/image7.png"/><Relationship Id="rId4" Type="http://schemas.openxmlformats.org/officeDocument/2006/relationships/diagramLayout" Target="../diagrams/layout1.xml"/><Relationship Id="rId9" Type="http://schemas.openxmlformats.org/officeDocument/2006/relationships/image" Target="../media/image6.svg"/><Relationship Id="rId1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94A8D1-3E20-85A7-7D87-6C434C26C755}"/>
              </a:ext>
            </a:extLst>
          </p:cNvPr>
          <p:cNvSpPr>
            <a:spLocks noGrp="1"/>
          </p:cNvSpPr>
          <p:nvPr>
            <p:ph type="ctrTitle"/>
          </p:nvPr>
        </p:nvSpPr>
        <p:spPr>
          <a:xfrm>
            <a:off x="-3048" y="0"/>
            <a:ext cx="12195047" cy="6857989"/>
          </a:xfrm>
          <a:solidFill>
            <a:schemeClr val="bg1">
              <a:lumMod val="75000"/>
            </a:schemeClr>
          </a:solidFill>
        </p:spPr>
        <p:txBody>
          <a:bodyPr lIns="822960" rIns="7863840" bIns="548640">
            <a:normAutofit/>
          </a:bodyPr>
          <a:lstStyle/>
          <a:p>
            <a:pPr algn="l"/>
            <a:r>
              <a:rPr lang="en-US" b="1" dirty="0">
                <a:latin typeface="Segoe UI Variable Text" pitchFamily="2" charset="0"/>
              </a:rPr>
              <a:t>Ladder Safety Training</a:t>
            </a:r>
          </a:p>
        </p:txBody>
      </p:sp>
      <p:pic>
        <p:nvPicPr>
          <p:cNvPr id="5" name="Picture 4" descr="Man wearing hard hat">
            <a:extLst>
              <a:ext uri="{FF2B5EF4-FFF2-40B4-BE49-F238E27FC236}">
                <a16:creationId xmlns:a16="http://schemas.microsoft.com/office/drawing/2014/main" id="{95B51135-172B-9ECA-85B3-AA7C798D6539}"/>
              </a:ext>
            </a:extLst>
          </p:cNvPr>
          <p:cNvPicPr>
            <a:picLocks noChangeAspect="1"/>
          </p:cNvPicPr>
          <p:nvPr/>
        </p:nvPicPr>
        <p:blipFill>
          <a:blip r:embed="rId3">
            <a:extLst>
              <a:ext uri="{28A0092B-C50C-407E-A947-70E740481C1C}">
                <a14:useLocalDpi xmlns:a14="http://schemas.microsoft.com/office/drawing/2010/main" val="0"/>
              </a:ext>
            </a:extLst>
          </a:blip>
          <a:srcRect l="1232" r="40731" b="-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18054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4FFB2C-1755-B033-2327-2CCFCFC25A85}"/>
              </a:ext>
            </a:extLst>
          </p:cNvPr>
          <p:cNvSpPr>
            <a:spLocks noGrp="1"/>
          </p:cNvSpPr>
          <p:nvPr>
            <p:ph type="title"/>
          </p:nvPr>
        </p:nvSpPr>
        <p:spPr>
          <a:xfrm>
            <a:off x="612648" y="-1"/>
            <a:ext cx="4361686" cy="3335869"/>
          </a:xfrm>
          <a:solidFill>
            <a:schemeClr val="bg1">
              <a:lumMod val="75000"/>
            </a:schemeClr>
          </a:solidFill>
        </p:spPr>
        <p:txBody>
          <a:bodyPr vert="horz" lIns="91440" tIns="45720" rIns="91440" bIns="45720" rtlCol="0" anchor="b">
            <a:normAutofit/>
          </a:bodyPr>
          <a:lstStyle/>
          <a:p>
            <a:r>
              <a:rPr lang="en-US" sz="4000" b="1" kern="0" dirty="0">
                <a:latin typeface="+mn-lt"/>
              </a:rPr>
              <a:t>Ladder Safety Quiz</a:t>
            </a:r>
          </a:p>
        </p:txBody>
      </p:sp>
      <p:sp>
        <p:nvSpPr>
          <p:cNvPr id="4" name="Content Placeholder 3">
            <a:extLst>
              <a:ext uri="{FF2B5EF4-FFF2-40B4-BE49-F238E27FC236}">
                <a16:creationId xmlns:a16="http://schemas.microsoft.com/office/drawing/2014/main" id="{C09B2E4E-534D-7F50-D4F7-550B17CC2F2C}"/>
              </a:ext>
            </a:extLst>
          </p:cNvPr>
          <p:cNvSpPr>
            <a:spLocks noGrp="1"/>
          </p:cNvSpPr>
          <p:nvPr>
            <p:ph sz="half" idx="2"/>
          </p:nvPr>
        </p:nvSpPr>
        <p:spPr>
          <a:xfrm>
            <a:off x="612647" y="3522132"/>
            <a:ext cx="4361687" cy="2787227"/>
          </a:xfrm>
        </p:spPr>
        <p:txBody>
          <a:bodyPr vert="horz" lIns="91440" tIns="45720" rIns="91440" bIns="45720" rtlCol="0">
            <a:normAutofit/>
          </a:bodyPr>
          <a:lstStyle/>
          <a:p>
            <a:pPr marL="0" indent="0">
              <a:lnSpc>
                <a:spcPct val="120000"/>
              </a:lnSpc>
              <a:buNone/>
            </a:pPr>
            <a:r>
              <a:rPr lang="en-US" sz="2400" dirty="0"/>
              <a:t>Test your knowledge on ladder safety and OSHA regulations.</a:t>
            </a:r>
          </a:p>
        </p:txBody>
      </p:sp>
      <p:pic>
        <p:nvPicPr>
          <p:cNvPr id="5" name="Content Placeholder 4" descr="Large group of pencils in a neat circle with quiz message in the centre">
            <a:extLst>
              <a:ext uri="{FF2B5EF4-FFF2-40B4-BE49-F238E27FC236}">
                <a16:creationId xmlns:a16="http://schemas.microsoft.com/office/drawing/2014/main" id="{D414F5FD-8122-4442-B3DF-553C96C07F98}"/>
              </a:ext>
            </a:extLst>
          </p:cNvPr>
          <p:cNvPicPr>
            <a:picLocks noGrp="1" noChangeAspect="1"/>
          </p:cNvPicPr>
          <p:nvPr>
            <p:ph sz="half" idx="1"/>
          </p:nvPr>
        </p:nvPicPr>
        <p:blipFill>
          <a:blip r:embed="rId3"/>
          <a:srcRect r="7067"/>
          <a:stretch>
            <a:fillRect/>
          </a:stretch>
        </p:blipFill>
        <p:spPr>
          <a:xfrm>
            <a:off x="5818632" y="-1"/>
            <a:ext cx="6373368" cy="6858001"/>
          </a:xfrm>
          <a:prstGeom prst="rect">
            <a:avLst/>
          </a:prstGeom>
        </p:spPr>
      </p:pic>
    </p:spTree>
    <p:extLst>
      <p:ext uri="{BB962C8B-B14F-4D97-AF65-F5344CB8AC3E}">
        <p14:creationId xmlns:p14="http://schemas.microsoft.com/office/powerpoint/2010/main" val="3190148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CC1E4F-F1F0-B945-BE50-C72A7103E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4F246-0355-0555-B546-F4D6D7D3E8B6}"/>
              </a:ext>
            </a:extLst>
          </p:cNvPr>
          <p:cNvSpPr>
            <a:spLocks noGrp="1"/>
          </p:cNvSpPr>
          <p:nvPr>
            <p:ph type="title"/>
          </p:nvPr>
        </p:nvSpPr>
        <p:spPr>
          <a:xfrm>
            <a:off x="7123007" y="603501"/>
            <a:ext cx="4361693" cy="1527049"/>
          </a:xfrm>
          <a:solidFill>
            <a:schemeClr val="bg1">
              <a:lumMod val="75000"/>
            </a:schemeClr>
          </a:solidFill>
        </p:spPr>
        <p:txBody>
          <a:bodyPr vert="horz" lIns="91440" tIns="45720" rIns="91440" bIns="45720" rtlCol="0" anchor="ctr">
            <a:normAutofit/>
          </a:bodyPr>
          <a:lstStyle/>
          <a:p>
            <a:r>
              <a:rPr lang="en-US" sz="4000" b="1" kern="0" dirty="0">
                <a:latin typeface="+mn-lt"/>
              </a:rPr>
              <a:t>Multiple Choice Question</a:t>
            </a:r>
          </a:p>
        </p:txBody>
      </p:sp>
      <p:pic>
        <p:nvPicPr>
          <p:cNvPr id="5" name="Content Placeholder 4" descr="A ladder in the desert">
            <a:extLst>
              <a:ext uri="{FF2B5EF4-FFF2-40B4-BE49-F238E27FC236}">
                <a16:creationId xmlns:a16="http://schemas.microsoft.com/office/drawing/2014/main" id="{01B90683-31F8-4384-9C5A-D40622A6352E}"/>
              </a:ext>
            </a:extLst>
          </p:cNvPr>
          <p:cNvPicPr>
            <a:picLocks noGrp="1" noChangeAspect="1"/>
          </p:cNvPicPr>
          <p:nvPr>
            <p:ph sz="half" idx="1"/>
          </p:nvPr>
        </p:nvPicPr>
        <p:blipFill>
          <a:blip r:embed="rId3"/>
          <a:srcRect l="27713" r="10486"/>
          <a:stretch>
            <a:fillRect/>
          </a:stretch>
        </p:blipFill>
        <p:spPr>
          <a:xfrm>
            <a:off x="1" y="10"/>
            <a:ext cx="6373368" cy="6857990"/>
          </a:xfrm>
          <a:prstGeom prst="rect">
            <a:avLst/>
          </a:prstGeom>
        </p:spPr>
      </p:pic>
      <p:sp>
        <p:nvSpPr>
          <p:cNvPr id="4" name="Content Placeholder 3">
            <a:extLst>
              <a:ext uri="{FF2B5EF4-FFF2-40B4-BE49-F238E27FC236}">
                <a16:creationId xmlns:a16="http://schemas.microsoft.com/office/drawing/2014/main" id="{BEED4E8B-74E8-A0CE-9385-16BB08D6B5B3}"/>
              </a:ext>
            </a:extLst>
          </p:cNvPr>
          <p:cNvSpPr>
            <a:spLocks noGrp="1"/>
          </p:cNvSpPr>
          <p:nvPr>
            <p:ph sz="half" idx="2"/>
          </p:nvPr>
        </p:nvSpPr>
        <p:spPr>
          <a:xfrm>
            <a:off x="7123007" y="2212846"/>
            <a:ext cx="4361693" cy="4096514"/>
          </a:xfrm>
        </p:spPr>
        <p:txBody>
          <a:bodyPr vert="horz" lIns="91440" tIns="45720" rIns="91440" bIns="45720" rtlCol="0">
            <a:normAutofit/>
          </a:bodyPr>
          <a:lstStyle/>
          <a:p>
            <a:pPr>
              <a:lnSpc>
                <a:spcPct val="120000"/>
              </a:lnSpc>
            </a:pPr>
            <a:r>
              <a:rPr lang="en-US" sz="1800"/>
              <a:t>What is the maximum height a portable ladder can be used without fall protection?</a:t>
            </a:r>
          </a:p>
          <a:p>
            <a:pPr>
              <a:lnSpc>
                <a:spcPct val="120000"/>
              </a:lnSpc>
            </a:pPr>
            <a:r>
              <a:rPr lang="en-US" sz="1800"/>
              <a:t>A) 6 feet</a:t>
            </a:r>
          </a:p>
          <a:p>
            <a:pPr>
              <a:lnSpc>
                <a:spcPct val="120000"/>
              </a:lnSpc>
            </a:pPr>
            <a:r>
              <a:rPr lang="en-US" sz="1800"/>
              <a:t>B) 10 feet</a:t>
            </a:r>
          </a:p>
          <a:p>
            <a:pPr>
              <a:lnSpc>
                <a:spcPct val="120000"/>
              </a:lnSpc>
            </a:pPr>
            <a:r>
              <a:rPr lang="en-US" sz="1800"/>
              <a:t>C) 12 feet</a:t>
            </a:r>
          </a:p>
          <a:p>
            <a:pPr>
              <a:lnSpc>
                <a:spcPct val="120000"/>
              </a:lnSpc>
            </a:pPr>
            <a:r>
              <a:rPr lang="en-US" sz="1800"/>
              <a:t>D) 15 feet</a:t>
            </a:r>
          </a:p>
        </p:txBody>
      </p:sp>
      <p:sp>
        <p:nvSpPr>
          <p:cNvPr id="3" name="Speech Bubble: Rectangle 2">
            <a:extLst>
              <a:ext uri="{FF2B5EF4-FFF2-40B4-BE49-F238E27FC236}">
                <a16:creationId xmlns:a16="http://schemas.microsoft.com/office/drawing/2014/main" id="{FE121C1A-02E4-3E39-AD9B-F6502E72EA69}"/>
              </a:ext>
            </a:extLst>
          </p:cNvPr>
          <p:cNvSpPr/>
          <p:nvPr/>
        </p:nvSpPr>
        <p:spPr>
          <a:xfrm>
            <a:off x="8472170" y="209969"/>
            <a:ext cx="3542030" cy="622472"/>
          </a:xfrm>
          <a:prstGeom prst="wedgeRectCallout">
            <a:avLst>
              <a:gd name="adj1" fmla="val -35933"/>
              <a:gd name="adj2" fmla="val 98428"/>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Interaction</a:t>
            </a:r>
          </a:p>
        </p:txBody>
      </p:sp>
    </p:spTree>
    <p:extLst>
      <p:ext uri="{BB962C8B-B14F-4D97-AF65-F5344CB8AC3E}">
        <p14:creationId xmlns:p14="http://schemas.microsoft.com/office/powerpoint/2010/main" val="497451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BB0869A-0BE5-B3E9-F73D-2F3691E4D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796210-F97D-2332-DA13-420C2B09CE71}"/>
              </a:ext>
            </a:extLst>
          </p:cNvPr>
          <p:cNvSpPr>
            <a:spLocks noGrp="1"/>
          </p:cNvSpPr>
          <p:nvPr>
            <p:ph type="title"/>
          </p:nvPr>
        </p:nvSpPr>
        <p:spPr>
          <a:xfrm>
            <a:off x="612648" y="1114923"/>
            <a:ext cx="4621553" cy="1360728"/>
          </a:xfrm>
          <a:solidFill>
            <a:schemeClr val="bg1">
              <a:lumMod val="75000"/>
            </a:schemeClr>
          </a:solidFill>
        </p:spPr>
        <p:txBody>
          <a:bodyPr vert="horz" lIns="91440" tIns="45720" rIns="91440" bIns="45720" rtlCol="0" anchor="ctr">
            <a:normAutofit/>
          </a:bodyPr>
          <a:lstStyle/>
          <a:p>
            <a:r>
              <a:rPr lang="en-US" sz="4000" b="1" kern="0" dirty="0">
                <a:latin typeface="+mn-lt"/>
              </a:rPr>
              <a:t>Multiple Response Question</a:t>
            </a:r>
          </a:p>
        </p:txBody>
      </p:sp>
      <p:sp>
        <p:nvSpPr>
          <p:cNvPr id="4" name="Content Placeholder 3">
            <a:extLst>
              <a:ext uri="{FF2B5EF4-FFF2-40B4-BE49-F238E27FC236}">
                <a16:creationId xmlns:a16="http://schemas.microsoft.com/office/drawing/2014/main" id="{E3C12107-3F9D-4404-8A10-F708D865180B}"/>
              </a:ext>
            </a:extLst>
          </p:cNvPr>
          <p:cNvSpPr>
            <a:spLocks noGrp="1"/>
          </p:cNvSpPr>
          <p:nvPr>
            <p:ph sz="half" idx="2"/>
          </p:nvPr>
        </p:nvSpPr>
        <p:spPr>
          <a:xfrm>
            <a:off x="612648" y="2584058"/>
            <a:ext cx="4621553" cy="3159018"/>
          </a:xfrm>
        </p:spPr>
        <p:txBody>
          <a:bodyPr vert="horz" lIns="91440" tIns="45720" rIns="91440" bIns="45720" rtlCol="0">
            <a:normAutofit/>
          </a:bodyPr>
          <a:lstStyle/>
          <a:p>
            <a:pPr>
              <a:lnSpc>
                <a:spcPct val="120000"/>
              </a:lnSpc>
            </a:pPr>
            <a:r>
              <a:rPr lang="en-US" sz="1800"/>
              <a:t>Which of the following are common ladder hazards? (Select all that apply)</a:t>
            </a:r>
          </a:p>
          <a:p>
            <a:pPr>
              <a:lnSpc>
                <a:spcPct val="120000"/>
              </a:lnSpc>
            </a:pPr>
            <a:r>
              <a:rPr lang="en-US" sz="1800"/>
              <a:t>A) Improper setup</a:t>
            </a:r>
          </a:p>
          <a:p>
            <a:pPr>
              <a:lnSpc>
                <a:spcPct val="120000"/>
              </a:lnSpc>
            </a:pPr>
            <a:r>
              <a:rPr lang="en-US" sz="1800"/>
              <a:t>B) Ladder feet not secure</a:t>
            </a:r>
          </a:p>
          <a:p>
            <a:pPr>
              <a:lnSpc>
                <a:spcPct val="120000"/>
              </a:lnSpc>
            </a:pPr>
            <a:r>
              <a:rPr lang="en-US" sz="1800"/>
              <a:t>C) Overreaching while working</a:t>
            </a:r>
          </a:p>
          <a:p>
            <a:pPr>
              <a:lnSpc>
                <a:spcPct val="120000"/>
              </a:lnSpc>
            </a:pPr>
            <a:r>
              <a:rPr lang="en-US" sz="1800"/>
              <a:t>D) Using a ladder on level ground</a:t>
            </a:r>
          </a:p>
        </p:txBody>
      </p:sp>
      <p:pic>
        <p:nvPicPr>
          <p:cNvPr id="5" name="Content Placeholder 4" descr="Long ladder glowing among shorter dull ladders">
            <a:extLst>
              <a:ext uri="{FF2B5EF4-FFF2-40B4-BE49-F238E27FC236}">
                <a16:creationId xmlns:a16="http://schemas.microsoft.com/office/drawing/2014/main" id="{D257AC81-DF25-4157-A6F8-ABD30C6C7112}"/>
              </a:ext>
            </a:extLst>
          </p:cNvPr>
          <p:cNvPicPr>
            <a:picLocks noGrp="1" noChangeAspect="1"/>
          </p:cNvPicPr>
          <p:nvPr>
            <p:ph sz="half" idx="1"/>
          </p:nvPr>
        </p:nvPicPr>
        <p:blipFill>
          <a:blip r:embed="rId3"/>
          <a:stretch>
            <a:fillRect/>
          </a:stretch>
        </p:blipFill>
        <p:spPr>
          <a:xfrm>
            <a:off x="5691261" y="1239832"/>
            <a:ext cx="5837780" cy="4378335"/>
          </a:xfrm>
          <a:prstGeom prst="rect">
            <a:avLst/>
          </a:prstGeom>
        </p:spPr>
      </p:pic>
      <p:sp>
        <p:nvSpPr>
          <p:cNvPr id="3" name="Speech Bubble: Rectangle 2">
            <a:extLst>
              <a:ext uri="{FF2B5EF4-FFF2-40B4-BE49-F238E27FC236}">
                <a16:creationId xmlns:a16="http://schemas.microsoft.com/office/drawing/2014/main" id="{F9828E69-28CF-BD4F-1642-C058DA7530D9}"/>
              </a:ext>
            </a:extLst>
          </p:cNvPr>
          <p:cNvSpPr/>
          <p:nvPr/>
        </p:nvSpPr>
        <p:spPr>
          <a:xfrm>
            <a:off x="8472170" y="209969"/>
            <a:ext cx="3542030" cy="622472"/>
          </a:xfrm>
          <a:prstGeom prst="wedgeRectCallout">
            <a:avLst>
              <a:gd name="adj1" fmla="val -35933"/>
              <a:gd name="adj2" fmla="val 98428"/>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Interaction</a:t>
            </a:r>
          </a:p>
        </p:txBody>
      </p:sp>
    </p:spTree>
    <p:extLst>
      <p:ext uri="{BB962C8B-B14F-4D97-AF65-F5344CB8AC3E}">
        <p14:creationId xmlns:p14="http://schemas.microsoft.com/office/powerpoint/2010/main" val="89304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BB0869A-0BE5-B3E9-F73D-2F3691E4D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EA7095-6FA3-3CF5-A205-0561BF7A59DA}"/>
              </a:ext>
            </a:extLst>
          </p:cNvPr>
          <p:cNvSpPr>
            <a:spLocks noGrp="1"/>
          </p:cNvSpPr>
          <p:nvPr>
            <p:ph type="title"/>
          </p:nvPr>
        </p:nvSpPr>
        <p:spPr>
          <a:xfrm>
            <a:off x="612648" y="558188"/>
            <a:ext cx="4621553" cy="1360728"/>
          </a:xfrm>
          <a:solidFill>
            <a:schemeClr val="bg1">
              <a:lumMod val="75000"/>
            </a:schemeClr>
          </a:solidFill>
        </p:spPr>
        <p:txBody>
          <a:bodyPr vert="horz" lIns="91440" tIns="45720" rIns="91440" bIns="45720" rtlCol="0" anchor="ctr">
            <a:normAutofit/>
          </a:bodyPr>
          <a:lstStyle/>
          <a:p>
            <a:r>
              <a:rPr lang="en-US" sz="4000" b="1" kern="0" dirty="0">
                <a:latin typeface="+mn-lt"/>
              </a:rPr>
              <a:t>Drag and Drop Question</a:t>
            </a:r>
          </a:p>
        </p:txBody>
      </p:sp>
      <p:sp>
        <p:nvSpPr>
          <p:cNvPr id="4" name="Content Placeholder 3">
            <a:extLst>
              <a:ext uri="{FF2B5EF4-FFF2-40B4-BE49-F238E27FC236}">
                <a16:creationId xmlns:a16="http://schemas.microsoft.com/office/drawing/2014/main" id="{2BB9AF19-4077-04CC-0546-754A4A76DA53}"/>
              </a:ext>
            </a:extLst>
          </p:cNvPr>
          <p:cNvSpPr>
            <a:spLocks noGrp="1"/>
          </p:cNvSpPr>
          <p:nvPr>
            <p:ph sz="half" idx="2"/>
          </p:nvPr>
        </p:nvSpPr>
        <p:spPr>
          <a:xfrm>
            <a:off x="536448" y="2228458"/>
            <a:ext cx="4621553" cy="493328"/>
          </a:xfrm>
        </p:spPr>
        <p:txBody>
          <a:bodyPr vert="horz" lIns="91440" tIns="45720" rIns="91440" bIns="45720" rtlCol="0">
            <a:normAutofit/>
          </a:bodyPr>
          <a:lstStyle/>
          <a:p>
            <a:pPr>
              <a:lnSpc>
                <a:spcPct val="120000"/>
              </a:lnSpc>
            </a:pPr>
            <a:r>
              <a:rPr lang="en-US" sz="1800" dirty="0"/>
              <a:t>Match the ladder type to its description:</a:t>
            </a:r>
          </a:p>
        </p:txBody>
      </p:sp>
      <p:sp>
        <p:nvSpPr>
          <p:cNvPr id="8" name="TextBox 7">
            <a:extLst>
              <a:ext uri="{FF2B5EF4-FFF2-40B4-BE49-F238E27FC236}">
                <a16:creationId xmlns:a16="http://schemas.microsoft.com/office/drawing/2014/main" id="{63C87F4E-AA80-93C8-BFD0-E5A321F79D06}"/>
              </a:ext>
            </a:extLst>
          </p:cNvPr>
          <p:cNvSpPr txBox="1"/>
          <p:nvPr/>
        </p:nvSpPr>
        <p:spPr>
          <a:xfrm>
            <a:off x="646854" y="4171890"/>
            <a:ext cx="4876800" cy="646331"/>
          </a:xfrm>
          <a:prstGeom prst="rect">
            <a:avLst/>
          </a:prstGeom>
          <a:noFill/>
        </p:spPr>
        <p:txBody>
          <a:bodyPr wrap="square">
            <a:spAutoFit/>
          </a:bodyPr>
          <a:lstStyle/>
          <a:p>
            <a:r>
              <a:rPr lang="en-US" altLang="en-US" kern="0" dirty="0"/>
              <a:t>Designed for use in an opened-and-locked position. </a:t>
            </a:r>
            <a:endParaRPr lang="en-US" dirty="0"/>
          </a:p>
        </p:txBody>
      </p:sp>
      <p:sp>
        <p:nvSpPr>
          <p:cNvPr id="11" name="TextBox 10">
            <a:extLst>
              <a:ext uri="{FF2B5EF4-FFF2-40B4-BE49-F238E27FC236}">
                <a16:creationId xmlns:a16="http://schemas.microsoft.com/office/drawing/2014/main" id="{C6BE8728-EC59-2289-AF17-C49413FDB7D7}"/>
              </a:ext>
            </a:extLst>
          </p:cNvPr>
          <p:cNvSpPr txBox="1"/>
          <p:nvPr/>
        </p:nvSpPr>
        <p:spPr>
          <a:xfrm>
            <a:off x="646854" y="3618444"/>
            <a:ext cx="4876800" cy="369332"/>
          </a:xfrm>
          <a:prstGeom prst="rect">
            <a:avLst/>
          </a:prstGeom>
          <a:noFill/>
        </p:spPr>
        <p:txBody>
          <a:bodyPr wrap="square">
            <a:spAutoFit/>
          </a:bodyPr>
          <a:lstStyle/>
          <a:p>
            <a:r>
              <a:rPr lang="en-US" b="1" dirty="0"/>
              <a:t>Step Ladder </a:t>
            </a:r>
          </a:p>
        </p:txBody>
      </p:sp>
      <p:sp>
        <p:nvSpPr>
          <p:cNvPr id="13" name="TextBox 12">
            <a:extLst>
              <a:ext uri="{FF2B5EF4-FFF2-40B4-BE49-F238E27FC236}">
                <a16:creationId xmlns:a16="http://schemas.microsoft.com/office/drawing/2014/main" id="{8E3EF4AE-0870-9667-F15E-F23ACD51D917}"/>
              </a:ext>
            </a:extLst>
          </p:cNvPr>
          <p:cNvSpPr txBox="1"/>
          <p:nvPr/>
        </p:nvSpPr>
        <p:spPr>
          <a:xfrm>
            <a:off x="6307666" y="3429000"/>
            <a:ext cx="4285033" cy="369332"/>
          </a:xfrm>
          <a:prstGeom prst="rect">
            <a:avLst/>
          </a:prstGeom>
          <a:noFill/>
        </p:spPr>
        <p:txBody>
          <a:bodyPr wrap="square">
            <a:spAutoFit/>
          </a:bodyPr>
          <a:lstStyle/>
          <a:p>
            <a:r>
              <a:rPr lang="en-US" b="1" dirty="0"/>
              <a:t>Extension Ladder </a:t>
            </a:r>
          </a:p>
        </p:txBody>
      </p:sp>
      <p:sp>
        <p:nvSpPr>
          <p:cNvPr id="15" name="TextBox 14">
            <a:extLst>
              <a:ext uri="{FF2B5EF4-FFF2-40B4-BE49-F238E27FC236}">
                <a16:creationId xmlns:a16="http://schemas.microsoft.com/office/drawing/2014/main" id="{84E78A8E-274A-07C1-2D80-B9C932D18082}"/>
              </a:ext>
            </a:extLst>
          </p:cNvPr>
          <p:cNvSpPr txBox="1"/>
          <p:nvPr/>
        </p:nvSpPr>
        <p:spPr>
          <a:xfrm>
            <a:off x="646854" y="5002335"/>
            <a:ext cx="5208693" cy="405560"/>
          </a:xfrm>
          <a:prstGeom prst="rect">
            <a:avLst/>
          </a:prstGeom>
          <a:noFill/>
        </p:spPr>
        <p:txBody>
          <a:bodyPr wrap="square">
            <a:spAutoFit/>
          </a:bodyPr>
          <a:lstStyle/>
          <a:p>
            <a:pPr>
              <a:lnSpc>
                <a:spcPct val="120000"/>
              </a:lnSpc>
            </a:pPr>
            <a:r>
              <a:rPr lang="en-US" dirty="0"/>
              <a:t>- Self-supporting and portable.</a:t>
            </a:r>
          </a:p>
        </p:txBody>
      </p:sp>
      <p:sp>
        <p:nvSpPr>
          <p:cNvPr id="17" name="TextBox 16">
            <a:extLst>
              <a:ext uri="{FF2B5EF4-FFF2-40B4-BE49-F238E27FC236}">
                <a16:creationId xmlns:a16="http://schemas.microsoft.com/office/drawing/2014/main" id="{5053C333-6913-F900-5A01-48690CE8D779}"/>
              </a:ext>
            </a:extLst>
          </p:cNvPr>
          <p:cNvSpPr txBox="1"/>
          <p:nvPr/>
        </p:nvSpPr>
        <p:spPr>
          <a:xfrm>
            <a:off x="6307666" y="3925960"/>
            <a:ext cx="4576653" cy="369332"/>
          </a:xfrm>
          <a:prstGeom prst="rect">
            <a:avLst/>
          </a:prstGeom>
          <a:noFill/>
        </p:spPr>
        <p:txBody>
          <a:bodyPr wrap="square">
            <a:spAutoFit/>
          </a:bodyPr>
          <a:lstStyle/>
          <a:p>
            <a:r>
              <a:rPr lang="en-US" dirty="0"/>
              <a:t>Needs to lean against a surface.</a:t>
            </a:r>
          </a:p>
        </p:txBody>
      </p:sp>
      <p:sp>
        <p:nvSpPr>
          <p:cNvPr id="19" name="TextBox 18">
            <a:extLst>
              <a:ext uri="{FF2B5EF4-FFF2-40B4-BE49-F238E27FC236}">
                <a16:creationId xmlns:a16="http://schemas.microsoft.com/office/drawing/2014/main" id="{B0146969-D668-2485-2FF0-A9D31D77474E}"/>
              </a:ext>
            </a:extLst>
          </p:cNvPr>
          <p:cNvSpPr txBox="1"/>
          <p:nvPr/>
        </p:nvSpPr>
        <p:spPr>
          <a:xfrm>
            <a:off x="646854" y="5592010"/>
            <a:ext cx="5449146" cy="369332"/>
          </a:xfrm>
          <a:prstGeom prst="rect">
            <a:avLst/>
          </a:prstGeom>
          <a:noFill/>
        </p:spPr>
        <p:txBody>
          <a:bodyPr wrap="square">
            <a:spAutoFit/>
          </a:bodyPr>
          <a:lstStyle/>
          <a:p>
            <a:r>
              <a:rPr lang="en-US" altLang="en-US" kern="0" dirty="0"/>
              <a:t>Do </a:t>
            </a:r>
            <a:r>
              <a:rPr lang="en-US" altLang="en-US" b="1" u="sng" kern="0" dirty="0"/>
              <a:t>NOT</a:t>
            </a:r>
            <a:r>
              <a:rPr lang="en-US" altLang="en-US" kern="0" dirty="0"/>
              <a:t> if folded or in a leaning position.</a:t>
            </a:r>
          </a:p>
        </p:txBody>
      </p:sp>
      <p:sp>
        <p:nvSpPr>
          <p:cNvPr id="21" name="TextBox 20">
            <a:extLst>
              <a:ext uri="{FF2B5EF4-FFF2-40B4-BE49-F238E27FC236}">
                <a16:creationId xmlns:a16="http://schemas.microsoft.com/office/drawing/2014/main" id="{DE271933-AF0F-7F12-392D-2F383DA6B8A5}"/>
              </a:ext>
            </a:extLst>
          </p:cNvPr>
          <p:cNvSpPr txBox="1"/>
          <p:nvPr/>
        </p:nvSpPr>
        <p:spPr>
          <a:xfrm>
            <a:off x="6307666" y="4422920"/>
            <a:ext cx="4787928" cy="646331"/>
          </a:xfrm>
          <a:prstGeom prst="rect">
            <a:avLst/>
          </a:prstGeom>
          <a:noFill/>
        </p:spPr>
        <p:txBody>
          <a:bodyPr wrap="square">
            <a:spAutoFit/>
          </a:bodyPr>
          <a:lstStyle/>
          <a:p>
            <a:pPr eaLnBrk="0" fontAlgn="base" hangingPunct="0">
              <a:spcBef>
                <a:spcPct val="20000"/>
              </a:spcBef>
              <a:spcAft>
                <a:spcPct val="0"/>
              </a:spcAft>
            </a:pPr>
            <a:r>
              <a:rPr lang="en-US" altLang="en-US" kern="0" dirty="0"/>
              <a:t>should be secured at the top or bottom to prevent movement. </a:t>
            </a:r>
          </a:p>
        </p:txBody>
      </p:sp>
      <p:sp>
        <p:nvSpPr>
          <p:cNvPr id="23" name="TextBox 22">
            <a:extLst>
              <a:ext uri="{FF2B5EF4-FFF2-40B4-BE49-F238E27FC236}">
                <a16:creationId xmlns:a16="http://schemas.microsoft.com/office/drawing/2014/main" id="{C26EF44F-FABC-005D-8F53-8E8D0A45553A}"/>
              </a:ext>
            </a:extLst>
          </p:cNvPr>
          <p:cNvSpPr txBox="1"/>
          <p:nvPr/>
        </p:nvSpPr>
        <p:spPr>
          <a:xfrm>
            <a:off x="6307666" y="5196878"/>
            <a:ext cx="4892079" cy="923330"/>
          </a:xfrm>
          <a:prstGeom prst="rect">
            <a:avLst/>
          </a:prstGeom>
          <a:noFill/>
        </p:spPr>
        <p:txBody>
          <a:bodyPr wrap="square">
            <a:spAutoFit/>
          </a:bodyPr>
          <a:lstStyle/>
          <a:p>
            <a:r>
              <a:rPr lang="en-US" altLang="en-US" kern="0" dirty="0"/>
              <a:t>must extend at least 3ft. (0.9m) above the landing to provide a hand hold for getting on and off the ladder.</a:t>
            </a:r>
            <a:endParaRPr lang="en-US" dirty="0"/>
          </a:p>
        </p:txBody>
      </p:sp>
      <p:sp>
        <p:nvSpPr>
          <p:cNvPr id="24" name="Speech Bubble: Rectangle 23">
            <a:extLst>
              <a:ext uri="{FF2B5EF4-FFF2-40B4-BE49-F238E27FC236}">
                <a16:creationId xmlns:a16="http://schemas.microsoft.com/office/drawing/2014/main" id="{432BDA91-FD53-22A5-1D95-E250D3451463}"/>
              </a:ext>
            </a:extLst>
          </p:cNvPr>
          <p:cNvSpPr/>
          <p:nvPr/>
        </p:nvSpPr>
        <p:spPr>
          <a:xfrm>
            <a:off x="8437901" y="393813"/>
            <a:ext cx="3542030" cy="622472"/>
          </a:xfrm>
          <a:prstGeom prst="wedgeRectCallout">
            <a:avLst>
              <a:gd name="adj1" fmla="val -35933"/>
              <a:gd name="adj2" fmla="val 98428"/>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Interaction</a:t>
            </a:r>
          </a:p>
        </p:txBody>
      </p:sp>
    </p:spTree>
    <p:extLst>
      <p:ext uri="{BB962C8B-B14F-4D97-AF65-F5344CB8AC3E}">
        <p14:creationId xmlns:p14="http://schemas.microsoft.com/office/powerpoint/2010/main" val="3089026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5D2691-0745-4093-5C0F-3204087870D4}"/>
              </a:ext>
            </a:extLst>
          </p:cNvPr>
          <p:cNvSpPr>
            <a:spLocks noGrp="1"/>
          </p:cNvSpPr>
          <p:nvPr>
            <p:ph type="title"/>
          </p:nvPr>
        </p:nvSpPr>
        <p:spPr>
          <a:xfrm>
            <a:off x="0" y="350521"/>
            <a:ext cx="5943600" cy="914400"/>
          </a:xfrm>
          <a:solidFill>
            <a:schemeClr val="bg1">
              <a:lumMod val="75000"/>
            </a:schemeClr>
          </a:solidFill>
        </p:spPr>
        <p:txBody>
          <a:bodyPr anchor="ctr">
            <a:normAutofit/>
          </a:bodyPr>
          <a:lstStyle/>
          <a:p>
            <a:r>
              <a:rPr lang="en-US" sz="4000" b="1" kern="0" dirty="0">
                <a:latin typeface="+mn-lt"/>
              </a:rPr>
              <a:t>Introduction</a:t>
            </a:r>
            <a:endParaRPr lang="en-US" sz="4000" dirty="0">
              <a:latin typeface="+mn-lt"/>
            </a:endParaRPr>
          </a:p>
        </p:txBody>
      </p:sp>
      <p:sp>
        <p:nvSpPr>
          <p:cNvPr id="3" name="Content Placeholder 2">
            <a:extLst>
              <a:ext uri="{FF2B5EF4-FFF2-40B4-BE49-F238E27FC236}">
                <a16:creationId xmlns:a16="http://schemas.microsoft.com/office/drawing/2014/main" id="{C4B41C6D-642B-B0A1-039C-504E15E01F5E}"/>
              </a:ext>
            </a:extLst>
          </p:cNvPr>
          <p:cNvSpPr>
            <a:spLocks noGrp="1"/>
          </p:cNvSpPr>
          <p:nvPr>
            <p:ph idx="1"/>
          </p:nvPr>
        </p:nvSpPr>
        <p:spPr>
          <a:xfrm>
            <a:off x="386255" y="1742090"/>
            <a:ext cx="6077607" cy="4765389"/>
          </a:xfrm>
        </p:spPr>
        <p:txBody>
          <a:bodyPr anchor="ctr">
            <a:noAutofit/>
          </a:bodyPr>
          <a:lstStyle/>
          <a:p>
            <a:pPr marL="0" indent="0">
              <a:buNone/>
            </a:pPr>
            <a:r>
              <a:rPr lang="en-US" dirty="0"/>
              <a:t>Falls from ladders are a leading cause of serious and fatal injuries in residential construction. </a:t>
            </a:r>
          </a:p>
          <a:p>
            <a:pPr marL="0" indent="0">
              <a:buNone/>
            </a:pPr>
            <a:r>
              <a:rPr lang="en-US" dirty="0"/>
              <a:t>The goals of this course are to help you:</a:t>
            </a:r>
          </a:p>
          <a:p>
            <a:r>
              <a:rPr lang="en-US" dirty="0"/>
              <a:t>understand how to correct or eliminate fall hazards on your job sites related to ladder use.</a:t>
            </a:r>
          </a:p>
          <a:p>
            <a:r>
              <a:rPr lang="en-US" dirty="0"/>
              <a:t>understand the OSHA ladder safety requirements.</a:t>
            </a:r>
          </a:p>
        </p:txBody>
      </p:sp>
      <p:pic>
        <p:nvPicPr>
          <p:cNvPr id="7" name="Picture 6" descr="Worker holding safety helmet">
            <a:extLst>
              <a:ext uri="{FF2B5EF4-FFF2-40B4-BE49-F238E27FC236}">
                <a16:creationId xmlns:a16="http://schemas.microsoft.com/office/drawing/2014/main" id="{F6A1EBDA-FC70-1564-86BB-BE6978C4DDD5}"/>
              </a:ext>
            </a:extLst>
          </p:cNvPr>
          <p:cNvPicPr>
            <a:picLocks noChangeAspect="1"/>
          </p:cNvPicPr>
          <p:nvPr/>
        </p:nvPicPr>
        <p:blipFill>
          <a:blip r:embed="rId3">
            <a:extLst>
              <a:ext uri="{28A0092B-C50C-407E-A947-70E740481C1C}">
                <a14:useLocalDpi xmlns:a14="http://schemas.microsoft.com/office/drawing/2010/main" val="0"/>
              </a:ext>
            </a:extLst>
          </a:blip>
          <a:srcRect l="48164" r="-1" b="-1"/>
          <a:stretch>
            <a:fillRect/>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25062962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7C990-5DB4-2B9B-6C2F-1D97CC96BC74}"/>
              </a:ext>
            </a:extLst>
          </p:cNvPr>
          <p:cNvSpPr>
            <a:spLocks noGrp="1"/>
          </p:cNvSpPr>
          <p:nvPr>
            <p:ph type="title"/>
          </p:nvPr>
        </p:nvSpPr>
        <p:spPr>
          <a:xfrm>
            <a:off x="0" y="573854"/>
            <a:ext cx="5943600" cy="914400"/>
          </a:xfrm>
          <a:solidFill>
            <a:schemeClr val="bg1">
              <a:lumMod val="75000"/>
            </a:schemeClr>
          </a:solidFill>
        </p:spPr>
        <p:txBody>
          <a:bodyPr vert="horz" lIns="91440" tIns="45720" rIns="91440" bIns="45720" rtlCol="0" anchor="ctr">
            <a:normAutofit/>
          </a:bodyPr>
          <a:lstStyle/>
          <a:p>
            <a:r>
              <a:rPr lang="en-US" sz="4000" b="1" kern="0" dirty="0">
                <a:latin typeface="+mn-lt"/>
              </a:rPr>
              <a:t>Course Objectives</a:t>
            </a:r>
          </a:p>
        </p:txBody>
      </p:sp>
      <p:sp>
        <p:nvSpPr>
          <p:cNvPr id="3" name="Content Placeholder 2">
            <a:extLst>
              <a:ext uri="{FF2B5EF4-FFF2-40B4-BE49-F238E27FC236}">
                <a16:creationId xmlns:a16="http://schemas.microsoft.com/office/drawing/2014/main" id="{41AD6353-214A-0DBA-77A9-4446A8EFC986}"/>
              </a:ext>
            </a:extLst>
          </p:cNvPr>
          <p:cNvSpPr>
            <a:spLocks noGrp="1"/>
          </p:cNvSpPr>
          <p:nvPr>
            <p:ph idx="1"/>
          </p:nvPr>
        </p:nvSpPr>
        <p:spPr>
          <a:xfrm>
            <a:off x="567559" y="1957864"/>
            <a:ext cx="5528441" cy="3769835"/>
          </a:xfrm>
        </p:spPr>
        <p:txBody>
          <a:bodyPr vert="horz" lIns="91440" tIns="45720" rIns="91440" bIns="45720" rtlCol="0" anchor="ctr">
            <a:noAutofit/>
          </a:bodyPr>
          <a:lstStyle/>
          <a:p>
            <a:pPr marL="514350" indent="-514350">
              <a:buFont typeface="+mj-lt"/>
              <a:buAutoNum type="arabicPeriod"/>
            </a:pPr>
            <a:r>
              <a:rPr lang="en-US" altLang="en-US" dirty="0"/>
              <a:t>Identify the importance of preventing falls from ladders.</a:t>
            </a:r>
          </a:p>
          <a:p>
            <a:pPr marL="514350" indent="-514350">
              <a:buFont typeface="+mj-lt"/>
              <a:buAutoNum type="arabicPeriod"/>
            </a:pPr>
            <a:r>
              <a:rPr lang="en-US" altLang="en-US" dirty="0"/>
              <a:t>Recognize fall hazards associated with ladder use.</a:t>
            </a:r>
          </a:p>
          <a:p>
            <a:pPr marL="514350" indent="-514350">
              <a:buFont typeface="+mj-lt"/>
              <a:buAutoNum type="arabicPeriod"/>
            </a:pPr>
            <a:r>
              <a:rPr lang="en-US" altLang="en-US" dirty="0"/>
              <a:t>Identify OSHA requirements for ladders.  </a:t>
            </a:r>
          </a:p>
          <a:p>
            <a:pPr marL="514350" indent="-514350">
              <a:buFont typeface="+mj-lt"/>
              <a:buAutoNum type="arabicPeriod"/>
            </a:pPr>
            <a:r>
              <a:rPr lang="en-US" altLang="en-US" dirty="0"/>
              <a:t>Identify work practices for using ladders safely.</a:t>
            </a:r>
          </a:p>
        </p:txBody>
      </p:sp>
      <p:pic>
        <p:nvPicPr>
          <p:cNvPr id="5" name="Picture 4" descr="Bright ladder against dull ladders">
            <a:extLst>
              <a:ext uri="{FF2B5EF4-FFF2-40B4-BE49-F238E27FC236}">
                <a16:creationId xmlns:a16="http://schemas.microsoft.com/office/drawing/2014/main" id="{14CD55A5-115A-F3BC-4992-46B237B6007A}"/>
              </a:ext>
            </a:extLst>
          </p:cNvPr>
          <p:cNvPicPr>
            <a:picLocks noChangeAspect="1"/>
          </p:cNvPicPr>
          <p:nvPr/>
        </p:nvPicPr>
        <p:blipFill>
          <a:blip r:embed="rId4"/>
          <a:srcRect l="39752" r="2004" b="-1"/>
          <a:stretch>
            <a:fillRect/>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2008879001"/>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6C8A36-6D5B-A847-05C4-DE0888B118D1}"/>
              </a:ext>
            </a:extLst>
          </p:cNvPr>
          <p:cNvSpPr>
            <a:spLocks noGrp="1"/>
          </p:cNvSpPr>
          <p:nvPr>
            <p:ph type="title"/>
          </p:nvPr>
        </p:nvSpPr>
        <p:spPr>
          <a:xfrm>
            <a:off x="0" y="0"/>
            <a:ext cx="3702900" cy="6858000"/>
          </a:xfrm>
          <a:solidFill>
            <a:schemeClr val="bg1">
              <a:lumMod val="75000"/>
            </a:schemeClr>
          </a:solidFill>
        </p:spPr>
        <p:txBody>
          <a:bodyPr vert="horz" lIns="91440" tIns="45720" rIns="91440" bIns="45720" rtlCol="0" anchor="ctr">
            <a:normAutofit/>
          </a:bodyPr>
          <a:lstStyle/>
          <a:p>
            <a:pPr algn="r"/>
            <a:r>
              <a:rPr lang="en-US" sz="5000" b="1" kern="0" dirty="0">
                <a:latin typeface="+mn-lt"/>
              </a:rPr>
              <a:t>Why is Preventing Falls from Ladders Important?</a:t>
            </a:r>
          </a:p>
        </p:txBody>
      </p:sp>
      <p:pic>
        <p:nvPicPr>
          <p:cNvPr id="4" name="Content Placeholder 5" descr="statistics">
            <a:extLst>
              <a:ext uri="{FF2B5EF4-FFF2-40B4-BE49-F238E27FC236}">
                <a16:creationId xmlns:a16="http://schemas.microsoft.com/office/drawing/2014/main" id="{40085FFE-D45E-CDB1-A809-44676BE6EDE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60718" y="140263"/>
            <a:ext cx="5581882" cy="3400898"/>
          </a:xfrm>
          <a:prstGeom prst="rect">
            <a:avLst/>
          </a:prstGeom>
        </p:spPr>
      </p:pic>
      <p:sp>
        <p:nvSpPr>
          <p:cNvPr id="3" name="Content Placeholder 2">
            <a:extLst>
              <a:ext uri="{FF2B5EF4-FFF2-40B4-BE49-F238E27FC236}">
                <a16:creationId xmlns:a16="http://schemas.microsoft.com/office/drawing/2014/main" id="{5FC71466-BBFE-EBA0-AE24-8C8B5121BB28}"/>
              </a:ext>
            </a:extLst>
          </p:cNvPr>
          <p:cNvSpPr>
            <a:spLocks noGrp="1"/>
          </p:cNvSpPr>
          <p:nvPr>
            <p:ph idx="1"/>
          </p:nvPr>
        </p:nvSpPr>
        <p:spPr>
          <a:xfrm>
            <a:off x="3984434" y="3605770"/>
            <a:ext cx="8207566" cy="2843169"/>
          </a:xfrm>
        </p:spPr>
        <p:txBody>
          <a:bodyPr vert="horz" lIns="91440" tIns="45720" rIns="91440" bIns="45720" rtlCol="0" anchor="t">
            <a:noAutofit/>
          </a:bodyPr>
          <a:lstStyle/>
          <a:p>
            <a:pPr marL="514350" indent="-514350">
              <a:buFont typeface="+mj-lt"/>
              <a:buAutoNum type="arabicPeriod"/>
            </a:pPr>
            <a:r>
              <a:rPr lang="en-US" altLang="en-US" dirty="0"/>
              <a:t>Falls continue to be the leading cause of fatalities in residential construction. </a:t>
            </a:r>
          </a:p>
          <a:p>
            <a:pPr marL="514350" indent="-514350">
              <a:buFont typeface="+mj-lt"/>
              <a:buAutoNum type="arabicPeriod"/>
            </a:pPr>
            <a:r>
              <a:rPr lang="en-US" altLang="en-US" dirty="0"/>
              <a:t>Falls (602) were responsible for 45% of residential construction fatalities from 2003 to 2006.</a:t>
            </a:r>
          </a:p>
          <a:p>
            <a:pPr marL="514350" indent="-514350">
              <a:buFont typeface="+mj-lt"/>
              <a:buAutoNum type="arabicPeriod"/>
            </a:pPr>
            <a:r>
              <a:rPr lang="en-US" altLang="en-US" dirty="0"/>
              <a:t>135 (22%) were falls from ladders.</a:t>
            </a:r>
          </a:p>
          <a:p>
            <a:pPr marL="514350" indent="-514350">
              <a:buFont typeface="+mj-lt"/>
              <a:buAutoNum type="arabicPeriod"/>
            </a:pPr>
            <a:endParaRPr lang="en-US" dirty="0"/>
          </a:p>
        </p:txBody>
      </p:sp>
    </p:spTree>
    <p:extLst>
      <p:ext uri="{BB962C8B-B14F-4D97-AF65-F5344CB8AC3E}">
        <p14:creationId xmlns:p14="http://schemas.microsoft.com/office/powerpoint/2010/main" val="1746059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E040C-F441-8E45-DED7-874123462A78}"/>
              </a:ext>
            </a:extLst>
          </p:cNvPr>
          <p:cNvSpPr>
            <a:spLocks noGrp="1"/>
          </p:cNvSpPr>
          <p:nvPr>
            <p:ph type="title"/>
          </p:nvPr>
        </p:nvSpPr>
        <p:spPr>
          <a:xfrm>
            <a:off x="0" y="373007"/>
            <a:ext cx="5943600" cy="1108952"/>
          </a:xfrm>
          <a:solidFill>
            <a:schemeClr val="bg1">
              <a:lumMod val="75000"/>
            </a:schemeClr>
          </a:solidFill>
        </p:spPr>
        <p:txBody>
          <a:bodyPr vert="horz" lIns="91440" tIns="45720" rIns="91440" bIns="45720" rtlCol="0" anchor="ctr">
            <a:normAutofit fontScale="90000"/>
          </a:bodyPr>
          <a:lstStyle/>
          <a:p>
            <a:r>
              <a:rPr lang="en-US" sz="4000" b="1" kern="0" dirty="0">
                <a:latin typeface="+mn-lt"/>
              </a:rPr>
              <a:t>How do you prevent falls from ladders?</a:t>
            </a:r>
          </a:p>
        </p:txBody>
      </p:sp>
      <p:graphicFrame>
        <p:nvGraphicFramePr>
          <p:cNvPr id="5" name="Content Placeholder 2">
            <a:extLst>
              <a:ext uri="{FF2B5EF4-FFF2-40B4-BE49-F238E27FC236}">
                <a16:creationId xmlns:a16="http://schemas.microsoft.com/office/drawing/2014/main" id="{0AD6D9AC-AD93-3B57-19BB-44FA0D77F8F2}"/>
              </a:ext>
            </a:extLst>
          </p:cNvPr>
          <p:cNvGraphicFramePr>
            <a:graphicFrameLocks noGrp="1"/>
          </p:cNvGraphicFramePr>
          <p:nvPr>
            <p:ph idx="1"/>
            <p:extLst>
              <p:ext uri="{D42A27DB-BD31-4B8C-83A1-F6EECF244321}">
                <p14:modId xmlns:p14="http://schemas.microsoft.com/office/powerpoint/2010/main" val="422922197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descr="Playbook">
            <a:extLst>
              <a:ext uri="{FF2B5EF4-FFF2-40B4-BE49-F238E27FC236}">
                <a16:creationId xmlns:a16="http://schemas.microsoft.com/office/drawing/2014/main" id="{D625A74A-534E-3593-2933-6222D5D6860C}"/>
              </a:ext>
            </a:extLst>
          </p:cNvPr>
          <p:cNvSpPr/>
          <p:nvPr/>
        </p:nvSpPr>
        <p:spPr>
          <a:xfrm>
            <a:off x="12820823" y="2296305"/>
            <a:ext cx="503420" cy="503420"/>
          </a:xfrm>
          <a:prstGeom prst="rect">
            <a:avLst/>
          </a:prstGeom>
          <a: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6" name="Rectangle 5" descr="Teacher">
            <a:extLst>
              <a:ext uri="{FF2B5EF4-FFF2-40B4-BE49-F238E27FC236}">
                <a16:creationId xmlns:a16="http://schemas.microsoft.com/office/drawing/2014/main" id="{3C59ED9A-69C2-FE44-CFEB-C3C47FE8805B}"/>
              </a:ext>
            </a:extLst>
          </p:cNvPr>
          <p:cNvSpPr/>
          <p:nvPr/>
        </p:nvSpPr>
        <p:spPr>
          <a:xfrm>
            <a:off x="12820823" y="3220764"/>
            <a:ext cx="503420" cy="503420"/>
          </a:xfrm>
          <a:prstGeom prst="rect">
            <a:avLst/>
          </a:prstGeom>
          <a: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7" name="Rectangle 6" descr="Train">
            <a:extLst>
              <a:ext uri="{FF2B5EF4-FFF2-40B4-BE49-F238E27FC236}">
                <a16:creationId xmlns:a16="http://schemas.microsoft.com/office/drawing/2014/main" id="{15FBB3A4-49D3-8D8B-D1DC-05CC8A553538}"/>
              </a:ext>
            </a:extLst>
          </p:cNvPr>
          <p:cNvSpPr/>
          <p:nvPr/>
        </p:nvSpPr>
        <p:spPr>
          <a:xfrm>
            <a:off x="12820823" y="4277245"/>
            <a:ext cx="503420" cy="503420"/>
          </a:xfrm>
          <a:prstGeom prst="rect">
            <a:avLst/>
          </a:prstGeom>
          <a: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
        <p:nvSpPr>
          <p:cNvPr id="8" name="Rectangle 7" descr="Construction Worker">
            <a:extLst>
              <a:ext uri="{FF2B5EF4-FFF2-40B4-BE49-F238E27FC236}">
                <a16:creationId xmlns:a16="http://schemas.microsoft.com/office/drawing/2014/main" id="{A6753978-204C-7856-3119-DBE65503A312}"/>
              </a:ext>
            </a:extLst>
          </p:cNvPr>
          <p:cNvSpPr/>
          <p:nvPr/>
        </p:nvSpPr>
        <p:spPr>
          <a:xfrm>
            <a:off x="12820823" y="5622743"/>
            <a:ext cx="503420" cy="503420"/>
          </a:xfrm>
          <a:prstGeom prst="rect">
            <a:avLst/>
          </a:prstGeom>
          <a: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2590847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90161-BF5F-33CE-99A2-79513842F49E}"/>
              </a:ext>
            </a:extLst>
          </p:cNvPr>
          <p:cNvSpPr>
            <a:spLocks noGrp="1"/>
          </p:cNvSpPr>
          <p:nvPr>
            <p:ph type="title"/>
          </p:nvPr>
        </p:nvSpPr>
        <p:spPr>
          <a:xfrm>
            <a:off x="0" y="388773"/>
            <a:ext cx="5943600" cy="914400"/>
          </a:xfrm>
          <a:solidFill>
            <a:schemeClr val="bg1">
              <a:lumMod val="75000"/>
            </a:schemeClr>
          </a:solidFill>
        </p:spPr>
        <p:txBody>
          <a:bodyPr vert="horz" lIns="91440" tIns="45720" rIns="91440" bIns="45720" rtlCol="0" anchor="ctr">
            <a:normAutofit fontScale="90000"/>
          </a:bodyPr>
          <a:lstStyle/>
          <a:p>
            <a:r>
              <a:rPr lang="en-US" sz="4000" b="1" kern="0" dirty="0">
                <a:latin typeface="+mn-lt"/>
              </a:rPr>
              <a:t>Common Ladder Hazards</a:t>
            </a:r>
          </a:p>
        </p:txBody>
      </p:sp>
      <p:sp>
        <p:nvSpPr>
          <p:cNvPr id="3" name="Content Placeholder 2">
            <a:extLst>
              <a:ext uri="{FF2B5EF4-FFF2-40B4-BE49-F238E27FC236}">
                <a16:creationId xmlns:a16="http://schemas.microsoft.com/office/drawing/2014/main" id="{4D19CDA4-712E-7B95-655A-E860F8BC15A0}"/>
              </a:ext>
            </a:extLst>
          </p:cNvPr>
          <p:cNvSpPr>
            <a:spLocks noGrp="1"/>
          </p:cNvSpPr>
          <p:nvPr>
            <p:ph idx="1"/>
          </p:nvPr>
        </p:nvSpPr>
        <p:spPr>
          <a:xfrm>
            <a:off x="433139" y="1627321"/>
            <a:ext cx="10515600" cy="4351338"/>
          </a:xfrm>
        </p:spPr>
        <p:txBody>
          <a:bodyPr/>
          <a:lstStyle/>
          <a:p>
            <a:pPr marL="257175" indent="-257175" eaLnBrk="0" fontAlgn="base" hangingPunct="0">
              <a:spcBef>
                <a:spcPct val="20000"/>
              </a:spcBef>
              <a:spcAft>
                <a:spcPct val="0"/>
              </a:spcAft>
              <a:buFontTx/>
              <a:buChar char="•"/>
            </a:pPr>
            <a:r>
              <a:rPr lang="en-US" altLang="en-US" kern="0" dirty="0">
                <a:latin typeface="Arial"/>
              </a:rPr>
              <a:t>Improper set-up.</a:t>
            </a:r>
          </a:p>
          <a:p>
            <a:pPr marL="257175" indent="-257175" eaLnBrk="0" fontAlgn="base" hangingPunct="0">
              <a:spcBef>
                <a:spcPct val="20000"/>
              </a:spcBef>
              <a:spcAft>
                <a:spcPct val="0"/>
              </a:spcAft>
              <a:buFontTx/>
              <a:buChar char="•"/>
            </a:pPr>
            <a:r>
              <a:rPr lang="en-US" altLang="en-US" kern="0" dirty="0">
                <a:latin typeface="Arial"/>
              </a:rPr>
              <a:t>Portable ladders not 3 feet above landing surface.</a:t>
            </a:r>
          </a:p>
          <a:p>
            <a:pPr marL="257175" indent="-257175" eaLnBrk="0" fontAlgn="base" hangingPunct="0">
              <a:spcBef>
                <a:spcPct val="20000"/>
              </a:spcBef>
              <a:spcAft>
                <a:spcPct val="0"/>
              </a:spcAft>
              <a:buFontTx/>
              <a:buChar char="•"/>
            </a:pPr>
            <a:r>
              <a:rPr lang="en-US" altLang="en-US" kern="0" dirty="0">
                <a:latin typeface="Arial"/>
              </a:rPr>
              <a:t>Not securing ladder correctly.</a:t>
            </a:r>
          </a:p>
          <a:p>
            <a:pPr marL="257175" indent="-257175" eaLnBrk="0" fontAlgn="base" hangingPunct="0">
              <a:spcBef>
                <a:spcPct val="20000"/>
              </a:spcBef>
              <a:spcAft>
                <a:spcPct val="0"/>
              </a:spcAft>
              <a:buFontTx/>
              <a:buChar char="•"/>
            </a:pPr>
            <a:r>
              <a:rPr lang="en-US" altLang="en-US" kern="0" dirty="0">
                <a:latin typeface="Arial"/>
              </a:rPr>
              <a:t>Standing on the top two steps of a stepladder.</a:t>
            </a:r>
          </a:p>
          <a:p>
            <a:pPr marL="257175" indent="-257175" eaLnBrk="0" fontAlgn="base" hangingPunct="0">
              <a:spcBef>
                <a:spcPct val="20000"/>
              </a:spcBef>
              <a:spcAft>
                <a:spcPct val="0"/>
              </a:spcAft>
              <a:buFontTx/>
              <a:buChar char="•"/>
            </a:pPr>
            <a:r>
              <a:rPr lang="en-US" altLang="en-US" kern="0" dirty="0">
                <a:latin typeface="Arial"/>
              </a:rPr>
              <a:t>Overreaching when working from a ladder.</a:t>
            </a:r>
          </a:p>
        </p:txBody>
      </p:sp>
      <p:pic>
        <p:nvPicPr>
          <p:cNvPr id="5" name="Picture 4" descr="Hard hats and safety vests on wall">
            <a:extLst>
              <a:ext uri="{FF2B5EF4-FFF2-40B4-BE49-F238E27FC236}">
                <a16:creationId xmlns:a16="http://schemas.microsoft.com/office/drawing/2014/main" id="{6AB29074-65B8-3FE4-4912-5D0836CCFB4D}"/>
              </a:ext>
            </a:extLst>
          </p:cNvPr>
          <p:cNvPicPr>
            <a:picLocks noChangeAspect="1"/>
          </p:cNvPicPr>
          <p:nvPr/>
        </p:nvPicPr>
        <p:blipFill>
          <a:blip r:embed="rId3">
            <a:extLst>
              <a:ext uri="{28A0092B-C50C-407E-A947-70E740481C1C}">
                <a14:useLocalDpi xmlns:a14="http://schemas.microsoft.com/office/drawing/2010/main" val="0"/>
              </a:ext>
            </a:extLst>
          </a:blip>
          <a:srcRect t="13421" b="56038"/>
          <a:stretch>
            <a:fillRect/>
          </a:stretch>
        </p:blipFill>
        <p:spPr>
          <a:xfrm>
            <a:off x="0" y="4375868"/>
            <a:ext cx="12192000" cy="2482132"/>
          </a:xfrm>
          <a:prstGeom prst="rect">
            <a:avLst/>
          </a:prstGeom>
        </p:spPr>
      </p:pic>
    </p:spTree>
    <p:extLst>
      <p:ext uri="{BB962C8B-B14F-4D97-AF65-F5344CB8AC3E}">
        <p14:creationId xmlns:p14="http://schemas.microsoft.com/office/powerpoint/2010/main" val="525118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EA23E-A456-C057-A0D5-57CBD10F7445}"/>
              </a:ext>
            </a:extLst>
          </p:cNvPr>
          <p:cNvSpPr>
            <a:spLocks noGrp="1"/>
          </p:cNvSpPr>
          <p:nvPr>
            <p:ph type="title"/>
          </p:nvPr>
        </p:nvSpPr>
        <p:spPr>
          <a:xfrm>
            <a:off x="0" y="348192"/>
            <a:ext cx="8932333" cy="786342"/>
          </a:xfrm>
          <a:solidFill>
            <a:schemeClr val="bg1">
              <a:lumMod val="75000"/>
            </a:schemeClr>
          </a:solidFill>
        </p:spPr>
        <p:txBody>
          <a:bodyPr vert="horz" lIns="91440" tIns="45720" rIns="91440" bIns="45720" rtlCol="0" anchor="ctr">
            <a:normAutofit/>
          </a:bodyPr>
          <a:lstStyle/>
          <a:p>
            <a:r>
              <a:rPr lang="en-US" sz="4000" b="1" kern="0" dirty="0">
                <a:latin typeface="+mn-lt"/>
              </a:rPr>
              <a:t>OSHA Fall Protection Requirements </a:t>
            </a:r>
          </a:p>
        </p:txBody>
      </p:sp>
      <p:sp>
        <p:nvSpPr>
          <p:cNvPr id="3" name="Content Placeholder 2">
            <a:extLst>
              <a:ext uri="{FF2B5EF4-FFF2-40B4-BE49-F238E27FC236}">
                <a16:creationId xmlns:a16="http://schemas.microsoft.com/office/drawing/2014/main" id="{B647F407-4719-2FA5-D8CD-6090C7E9C151}"/>
              </a:ext>
            </a:extLst>
          </p:cNvPr>
          <p:cNvSpPr>
            <a:spLocks noGrp="1"/>
          </p:cNvSpPr>
          <p:nvPr>
            <p:ph idx="1"/>
          </p:nvPr>
        </p:nvSpPr>
        <p:spPr>
          <a:xfrm>
            <a:off x="355598" y="1435099"/>
            <a:ext cx="11269133" cy="5074709"/>
          </a:xfrm>
        </p:spPr>
        <p:txBody>
          <a:bodyPr>
            <a:noAutofit/>
          </a:bodyPr>
          <a:lstStyle/>
          <a:p>
            <a:pPr marL="0" indent="0" fontAlgn="base">
              <a:lnSpc>
                <a:spcPct val="100000"/>
              </a:lnSpc>
              <a:spcBef>
                <a:spcPts val="0"/>
              </a:spcBef>
              <a:spcAft>
                <a:spcPts val="600"/>
              </a:spcAft>
              <a:buNone/>
              <a:defRPr/>
            </a:pPr>
            <a:r>
              <a:rPr lang="en-US" sz="2000" b="1" kern="0" dirty="0">
                <a:solidFill>
                  <a:srgbClr val="000066"/>
                </a:solidFill>
              </a:rPr>
              <a:t>Subpart L - 1926.451(g)</a:t>
            </a:r>
          </a:p>
          <a:p>
            <a:pPr fontAlgn="base">
              <a:lnSpc>
                <a:spcPct val="100000"/>
              </a:lnSpc>
              <a:spcBef>
                <a:spcPts val="0"/>
              </a:spcBef>
              <a:spcAft>
                <a:spcPts val="600"/>
              </a:spcAft>
              <a:defRPr/>
            </a:pPr>
            <a:r>
              <a:rPr lang="en-US" sz="2000" kern="0" dirty="0">
                <a:solidFill>
                  <a:srgbClr val="000066"/>
                </a:solidFill>
              </a:rPr>
              <a:t>Each employee on a scaffold more than </a:t>
            </a:r>
            <a:r>
              <a:rPr lang="en-US" sz="2000" b="1" kern="0" dirty="0">
                <a:solidFill>
                  <a:srgbClr val="000066"/>
                </a:solidFill>
              </a:rPr>
              <a:t>10’ </a:t>
            </a:r>
            <a:r>
              <a:rPr lang="en-US" sz="2000" kern="0" dirty="0">
                <a:solidFill>
                  <a:srgbClr val="000066"/>
                </a:solidFill>
              </a:rPr>
              <a:t>(3.1M) above a lower level shall be protected from falling to a lower level. </a:t>
            </a:r>
          </a:p>
          <a:p>
            <a:pPr marL="0" indent="0" fontAlgn="base">
              <a:lnSpc>
                <a:spcPct val="100000"/>
              </a:lnSpc>
              <a:spcBef>
                <a:spcPts val="0"/>
              </a:spcBef>
              <a:spcAft>
                <a:spcPts val="600"/>
              </a:spcAft>
              <a:buNone/>
              <a:defRPr/>
            </a:pPr>
            <a:r>
              <a:rPr lang="en-US" sz="2000" b="1" kern="0" dirty="0">
                <a:solidFill>
                  <a:srgbClr val="000066"/>
                </a:solidFill>
              </a:rPr>
              <a:t>Subpart X – Ladders</a:t>
            </a:r>
          </a:p>
          <a:p>
            <a:pPr fontAlgn="base">
              <a:lnSpc>
                <a:spcPct val="100000"/>
              </a:lnSpc>
              <a:spcBef>
                <a:spcPts val="0"/>
              </a:spcBef>
              <a:spcAft>
                <a:spcPts val="600"/>
              </a:spcAft>
              <a:defRPr/>
            </a:pPr>
            <a:r>
              <a:rPr lang="en-US" sz="2000" kern="0" dirty="0">
                <a:solidFill>
                  <a:srgbClr val="000066"/>
                </a:solidFill>
              </a:rPr>
              <a:t>Fall protection is </a:t>
            </a:r>
            <a:r>
              <a:rPr lang="en-US" sz="2000" b="1" kern="0" dirty="0">
                <a:solidFill>
                  <a:srgbClr val="000066"/>
                </a:solidFill>
              </a:rPr>
              <a:t>not </a:t>
            </a:r>
            <a:r>
              <a:rPr lang="en-US" sz="2000" kern="0" dirty="0">
                <a:solidFill>
                  <a:srgbClr val="000066"/>
                </a:solidFill>
              </a:rPr>
              <a:t>required for workers climbing or working on portable ladders.</a:t>
            </a:r>
          </a:p>
          <a:p>
            <a:pPr marL="0" indent="0" fontAlgn="base">
              <a:lnSpc>
                <a:spcPct val="100000"/>
              </a:lnSpc>
              <a:spcBef>
                <a:spcPts val="0"/>
              </a:spcBef>
              <a:spcAft>
                <a:spcPts val="600"/>
              </a:spcAft>
              <a:buNone/>
              <a:defRPr/>
            </a:pPr>
            <a:r>
              <a:rPr lang="en-US" sz="2000" b="1" kern="0" dirty="0">
                <a:solidFill>
                  <a:srgbClr val="000066"/>
                </a:solidFill>
              </a:rPr>
              <a:t>Subpart X – Stairways </a:t>
            </a:r>
          </a:p>
          <a:p>
            <a:pPr fontAlgn="base">
              <a:lnSpc>
                <a:spcPct val="100000"/>
              </a:lnSpc>
              <a:spcBef>
                <a:spcPts val="0"/>
              </a:spcBef>
              <a:spcAft>
                <a:spcPts val="600"/>
              </a:spcAft>
              <a:defRPr/>
            </a:pPr>
            <a:r>
              <a:rPr lang="en-US" sz="2000" kern="0" dirty="0">
                <a:solidFill>
                  <a:srgbClr val="000066"/>
                </a:solidFill>
              </a:rPr>
              <a:t>Stairways having four (4) or more risers or rising more than 30 inches must be equipped with </a:t>
            </a:r>
            <a:r>
              <a:rPr lang="en-US" sz="2000" kern="0" dirty="0" err="1">
                <a:solidFill>
                  <a:srgbClr val="000066"/>
                </a:solidFill>
              </a:rPr>
              <a:t>atleast</a:t>
            </a:r>
            <a:r>
              <a:rPr lang="en-US" sz="2000" kern="0" dirty="0">
                <a:solidFill>
                  <a:srgbClr val="000066"/>
                </a:solidFill>
              </a:rPr>
              <a:t> one handrail; and one stair rail system along each unprotected side or edge. </a:t>
            </a:r>
          </a:p>
          <a:p>
            <a:pPr marL="0" indent="0" fontAlgn="base">
              <a:lnSpc>
                <a:spcPct val="100000"/>
              </a:lnSpc>
              <a:spcBef>
                <a:spcPts val="0"/>
              </a:spcBef>
              <a:spcAft>
                <a:spcPts val="600"/>
              </a:spcAft>
              <a:buNone/>
            </a:pPr>
            <a:r>
              <a:rPr lang="en-US" altLang="en-US" sz="2000" b="1" kern="0" dirty="0">
                <a:solidFill>
                  <a:srgbClr val="000066"/>
                </a:solidFill>
              </a:rPr>
              <a:t>Subpart M - 1926.501(b)(13)</a:t>
            </a:r>
          </a:p>
          <a:p>
            <a:pPr fontAlgn="base">
              <a:lnSpc>
                <a:spcPct val="100000"/>
              </a:lnSpc>
              <a:spcBef>
                <a:spcPts val="0"/>
              </a:spcBef>
              <a:spcAft>
                <a:spcPts val="600"/>
              </a:spcAft>
            </a:pPr>
            <a:r>
              <a:rPr lang="en-US" altLang="en-US" sz="2000" kern="0" dirty="0">
                <a:solidFill>
                  <a:srgbClr val="000066"/>
                </a:solidFill>
              </a:rPr>
              <a:t>Residential construction. Each employee engaged in residential construction activities </a:t>
            </a:r>
            <a:r>
              <a:rPr lang="en-US" altLang="en-US" sz="2000" b="1" kern="0" dirty="0">
                <a:solidFill>
                  <a:srgbClr val="000066"/>
                </a:solidFill>
              </a:rPr>
              <a:t>6’</a:t>
            </a:r>
            <a:r>
              <a:rPr lang="en-US" altLang="en-US" sz="2000" kern="0" dirty="0">
                <a:solidFill>
                  <a:srgbClr val="000066"/>
                </a:solidFill>
              </a:rPr>
              <a:t> or more above lower levels must be protected by conventional or alternative fall protection:</a:t>
            </a:r>
          </a:p>
          <a:p>
            <a:pPr fontAlgn="base">
              <a:lnSpc>
                <a:spcPct val="100000"/>
              </a:lnSpc>
              <a:spcBef>
                <a:spcPts val="0"/>
              </a:spcBef>
              <a:spcAft>
                <a:spcPts val="600"/>
              </a:spcAft>
            </a:pPr>
            <a:r>
              <a:rPr lang="en-US" altLang="en-US" sz="2000" b="1" i="1" kern="0" dirty="0">
                <a:solidFill>
                  <a:srgbClr val="000066"/>
                </a:solidFill>
              </a:rPr>
              <a:t>Exemption</a:t>
            </a:r>
            <a:r>
              <a:rPr lang="en-US" altLang="en-US" sz="2000" i="1" kern="0" dirty="0">
                <a:solidFill>
                  <a:srgbClr val="000066"/>
                </a:solidFill>
              </a:rPr>
              <a:t>: When the employer can demonstrate the protection is infeasible or creates a greater hazard the employer must develop an alternative fall protection plan.</a:t>
            </a:r>
            <a:endParaRPr lang="en-US" altLang="en-US" sz="2000" kern="0" dirty="0">
              <a:solidFill>
                <a:srgbClr val="000066"/>
              </a:solidFill>
            </a:endParaRPr>
          </a:p>
          <a:p>
            <a:pPr marL="0" indent="0" fontAlgn="base">
              <a:lnSpc>
                <a:spcPct val="100000"/>
              </a:lnSpc>
              <a:spcBef>
                <a:spcPts val="0"/>
              </a:spcBef>
              <a:spcAft>
                <a:spcPts val="600"/>
              </a:spcAft>
              <a:buNone/>
              <a:defRPr/>
            </a:pPr>
            <a:endParaRPr lang="en-US" sz="2000" b="1" kern="0" dirty="0">
              <a:solidFill>
                <a:srgbClr val="000066"/>
              </a:solidFill>
            </a:endParaRPr>
          </a:p>
          <a:p>
            <a:pPr marL="0" indent="0">
              <a:lnSpc>
                <a:spcPct val="100000"/>
              </a:lnSpc>
              <a:spcBef>
                <a:spcPts val="0"/>
              </a:spcBef>
              <a:spcAft>
                <a:spcPts val="600"/>
              </a:spcAft>
            </a:pPr>
            <a:endParaRPr lang="en-US" sz="2000" dirty="0"/>
          </a:p>
        </p:txBody>
      </p:sp>
      <p:sp>
        <p:nvSpPr>
          <p:cNvPr id="4" name="Speech Bubble: Rectangle 3">
            <a:extLst>
              <a:ext uri="{FF2B5EF4-FFF2-40B4-BE49-F238E27FC236}">
                <a16:creationId xmlns:a16="http://schemas.microsoft.com/office/drawing/2014/main" id="{50C8B86F-5C4C-4583-F0EF-D9A3C94ED007}"/>
              </a:ext>
            </a:extLst>
          </p:cNvPr>
          <p:cNvSpPr/>
          <p:nvPr/>
        </p:nvSpPr>
        <p:spPr>
          <a:xfrm>
            <a:off x="7760970" y="508120"/>
            <a:ext cx="4011930" cy="763524"/>
          </a:xfrm>
          <a:prstGeom prst="wedgeRectCallout">
            <a:avLst>
              <a:gd name="adj1" fmla="val -35933"/>
              <a:gd name="adj2" fmla="val 98428"/>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Create Tab Interaction</a:t>
            </a:r>
          </a:p>
        </p:txBody>
      </p:sp>
    </p:spTree>
    <p:extLst>
      <p:ext uri="{BB962C8B-B14F-4D97-AF65-F5344CB8AC3E}">
        <p14:creationId xmlns:p14="http://schemas.microsoft.com/office/powerpoint/2010/main" val="14571192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8CAEC-3CE3-1AB5-C3E7-6C2DC173CEB5}"/>
              </a:ext>
            </a:extLst>
          </p:cNvPr>
          <p:cNvSpPr>
            <a:spLocks noGrp="1"/>
          </p:cNvSpPr>
          <p:nvPr>
            <p:ph type="title"/>
          </p:nvPr>
        </p:nvSpPr>
        <p:spPr>
          <a:xfrm>
            <a:off x="0" y="357244"/>
            <a:ext cx="5943600" cy="914400"/>
          </a:xfrm>
          <a:solidFill>
            <a:schemeClr val="bg1">
              <a:lumMod val="75000"/>
            </a:schemeClr>
          </a:solidFill>
        </p:spPr>
        <p:txBody>
          <a:bodyPr vert="horz" lIns="91440" tIns="45720" rIns="91440" bIns="45720" rtlCol="0" anchor="ctr">
            <a:normAutofit/>
          </a:bodyPr>
          <a:lstStyle/>
          <a:p>
            <a:r>
              <a:rPr lang="en-US" sz="4000" b="1" kern="0" dirty="0">
                <a:latin typeface="+mn-lt"/>
              </a:rPr>
              <a:t>Types of Ladders</a:t>
            </a:r>
          </a:p>
        </p:txBody>
      </p:sp>
      <p:sp>
        <p:nvSpPr>
          <p:cNvPr id="3" name="Content Placeholder 2">
            <a:extLst>
              <a:ext uri="{FF2B5EF4-FFF2-40B4-BE49-F238E27FC236}">
                <a16:creationId xmlns:a16="http://schemas.microsoft.com/office/drawing/2014/main" id="{7F7AB7A4-28C4-5CA5-4C3D-281A8DA0F5AF}"/>
              </a:ext>
            </a:extLst>
          </p:cNvPr>
          <p:cNvSpPr>
            <a:spLocks noGrp="1"/>
          </p:cNvSpPr>
          <p:nvPr>
            <p:ph idx="1"/>
          </p:nvPr>
        </p:nvSpPr>
        <p:spPr>
          <a:xfrm>
            <a:off x="483870" y="1825625"/>
            <a:ext cx="10515600" cy="4351338"/>
          </a:xfrm>
        </p:spPr>
        <p:txBody>
          <a:bodyPr/>
          <a:lstStyle/>
          <a:p>
            <a:pPr marL="0" indent="0">
              <a:buNone/>
            </a:pPr>
            <a:r>
              <a:rPr lang="en-US" dirty="0"/>
              <a:t>Step Ladders</a:t>
            </a:r>
          </a:p>
          <a:p>
            <a:r>
              <a:rPr lang="en-US" dirty="0"/>
              <a:t>These are self-supporting ladders that can be used for a variety of tasks. They are stable and can be easily moved around the site.</a:t>
            </a:r>
          </a:p>
          <a:p>
            <a:pPr marL="0" indent="0">
              <a:buNone/>
            </a:pPr>
            <a:r>
              <a:rPr lang="en-US" dirty="0"/>
              <a:t>Extension Ladders</a:t>
            </a:r>
          </a:p>
          <a:p>
            <a:r>
              <a:rPr lang="en-US" dirty="0"/>
              <a:t>These ladders can be extended to reach higher areas. They are not self-supporting and need to be leaned against a stable surface.</a:t>
            </a:r>
          </a:p>
        </p:txBody>
      </p:sp>
      <p:sp>
        <p:nvSpPr>
          <p:cNvPr id="4" name="Speech Bubble: Rectangle 3">
            <a:extLst>
              <a:ext uri="{FF2B5EF4-FFF2-40B4-BE49-F238E27FC236}">
                <a16:creationId xmlns:a16="http://schemas.microsoft.com/office/drawing/2014/main" id="{A63538B6-8DF5-7D59-7F97-FBD273ADD7D0}"/>
              </a:ext>
            </a:extLst>
          </p:cNvPr>
          <p:cNvSpPr/>
          <p:nvPr/>
        </p:nvSpPr>
        <p:spPr>
          <a:xfrm>
            <a:off x="7760970" y="508120"/>
            <a:ext cx="4011930" cy="763524"/>
          </a:xfrm>
          <a:prstGeom prst="wedgeRectCallout">
            <a:avLst>
              <a:gd name="adj1" fmla="val -35933"/>
              <a:gd name="adj2" fmla="val 98428"/>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Create Card Flip Interaction</a:t>
            </a:r>
          </a:p>
        </p:txBody>
      </p:sp>
    </p:spTree>
    <p:extLst>
      <p:ext uri="{BB962C8B-B14F-4D97-AF65-F5344CB8AC3E}">
        <p14:creationId xmlns:p14="http://schemas.microsoft.com/office/powerpoint/2010/main" val="2263863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84014-9A67-DCE2-A178-3DBD176F1524}"/>
              </a:ext>
            </a:extLst>
          </p:cNvPr>
          <p:cNvSpPr>
            <a:spLocks noGrp="1"/>
          </p:cNvSpPr>
          <p:nvPr>
            <p:ph type="title"/>
          </p:nvPr>
        </p:nvSpPr>
        <p:spPr>
          <a:xfrm>
            <a:off x="0" y="330835"/>
            <a:ext cx="5943600" cy="914400"/>
          </a:xfrm>
          <a:solidFill>
            <a:schemeClr val="bg1">
              <a:lumMod val="75000"/>
            </a:schemeClr>
          </a:solidFill>
        </p:spPr>
        <p:txBody>
          <a:bodyPr vert="horz" lIns="91440" tIns="45720" rIns="91440" bIns="45720" rtlCol="0" anchor="ctr">
            <a:normAutofit/>
          </a:bodyPr>
          <a:lstStyle/>
          <a:p>
            <a:r>
              <a:rPr lang="en-US" sz="4000" b="1" kern="0" dirty="0">
                <a:latin typeface="+mn-lt"/>
              </a:rPr>
              <a:t>Ladder Inspection</a:t>
            </a:r>
          </a:p>
        </p:txBody>
      </p:sp>
      <p:pic>
        <p:nvPicPr>
          <p:cNvPr id="5" name="Content Placeholder 4" descr="A ladder on a white background&#10;&#10;AI-generated content may be incorrect.">
            <a:extLst>
              <a:ext uri="{FF2B5EF4-FFF2-40B4-BE49-F238E27FC236}">
                <a16:creationId xmlns:a16="http://schemas.microsoft.com/office/drawing/2014/main" id="{A9089F12-E7AC-414E-E736-6D5A9B0A16F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46520" y="30322"/>
            <a:ext cx="4551785" cy="6827678"/>
          </a:xfrm>
        </p:spPr>
      </p:pic>
      <p:pic>
        <p:nvPicPr>
          <p:cNvPr id="11" name="Picture 10" descr="A blue circle with a black outline&#10;&#10;AI-generated content may be incorrect.">
            <a:extLst>
              <a:ext uri="{FF2B5EF4-FFF2-40B4-BE49-F238E27FC236}">
                <a16:creationId xmlns:a16="http://schemas.microsoft.com/office/drawing/2014/main" id="{2DDB6959-512F-6797-ED0A-A9DE6D77C8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6520" y="1142896"/>
            <a:ext cx="914608" cy="914608"/>
          </a:xfrm>
          <a:prstGeom prst="rect">
            <a:avLst/>
          </a:prstGeom>
        </p:spPr>
      </p:pic>
      <p:pic>
        <p:nvPicPr>
          <p:cNvPr id="12" name="Picture 11" descr="A blue circle with a black outline&#10;&#10;AI-generated content may be incorrect.">
            <a:extLst>
              <a:ext uri="{FF2B5EF4-FFF2-40B4-BE49-F238E27FC236}">
                <a16:creationId xmlns:a16="http://schemas.microsoft.com/office/drawing/2014/main" id="{4A65E1D6-CD76-3BD9-571D-7999A818C6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8870" y="3318406"/>
            <a:ext cx="914608" cy="914608"/>
          </a:xfrm>
          <a:prstGeom prst="rect">
            <a:avLst/>
          </a:prstGeom>
        </p:spPr>
      </p:pic>
      <p:pic>
        <p:nvPicPr>
          <p:cNvPr id="13" name="Picture 12" descr="A blue circle with a black outline&#10;&#10;AI-generated content may be incorrect.">
            <a:extLst>
              <a:ext uri="{FF2B5EF4-FFF2-40B4-BE49-F238E27FC236}">
                <a16:creationId xmlns:a16="http://schemas.microsoft.com/office/drawing/2014/main" id="{4FED9F57-393F-A9D0-3772-46C2EB6D02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29521" y="1455316"/>
            <a:ext cx="914608" cy="914608"/>
          </a:xfrm>
          <a:prstGeom prst="rect">
            <a:avLst/>
          </a:prstGeom>
        </p:spPr>
      </p:pic>
      <p:pic>
        <p:nvPicPr>
          <p:cNvPr id="14" name="Picture 13" descr="A blue circle with a black outline&#10;&#10;AI-generated content may be incorrect.">
            <a:extLst>
              <a:ext uri="{FF2B5EF4-FFF2-40B4-BE49-F238E27FC236}">
                <a16:creationId xmlns:a16="http://schemas.microsoft.com/office/drawing/2014/main" id="{BD4C49A4-4BCA-9115-2499-C1780CF5E6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0" y="4945380"/>
            <a:ext cx="914608" cy="914608"/>
          </a:xfrm>
          <a:prstGeom prst="rect">
            <a:avLst/>
          </a:prstGeom>
        </p:spPr>
      </p:pic>
      <p:sp>
        <p:nvSpPr>
          <p:cNvPr id="15" name="Speech Bubble: Rectangle 14">
            <a:extLst>
              <a:ext uri="{FF2B5EF4-FFF2-40B4-BE49-F238E27FC236}">
                <a16:creationId xmlns:a16="http://schemas.microsoft.com/office/drawing/2014/main" id="{D94BBAD8-112F-9E44-4BE7-0504FFD56742}"/>
              </a:ext>
            </a:extLst>
          </p:cNvPr>
          <p:cNvSpPr/>
          <p:nvPr/>
        </p:nvSpPr>
        <p:spPr>
          <a:xfrm>
            <a:off x="8797501" y="75542"/>
            <a:ext cx="3242098" cy="763524"/>
          </a:xfrm>
          <a:prstGeom prst="wedgeRectCallout">
            <a:avLst>
              <a:gd name="adj1" fmla="val -35933"/>
              <a:gd name="adj2" fmla="val 98428"/>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Create Click and Reveal Interaction</a:t>
            </a:r>
          </a:p>
        </p:txBody>
      </p:sp>
      <p:sp>
        <p:nvSpPr>
          <p:cNvPr id="17" name="TextBox 16">
            <a:extLst>
              <a:ext uri="{FF2B5EF4-FFF2-40B4-BE49-F238E27FC236}">
                <a16:creationId xmlns:a16="http://schemas.microsoft.com/office/drawing/2014/main" id="{515B73E2-582C-3194-924D-FAB6035BB74F}"/>
              </a:ext>
            </a:extLst>
          </p:cNvPr>
          <p:cNvSpPr txBox="1"/>
          <p:nvPr/>
        </p:nvSpPr>
        <p:spPr>
          <a:xfrm>
            <a:off x="333372" y="1799053"/>
            <a:ext cx="5412109" cy="4387932"/>
          </a:xfrm>
          <a:prstGeom prst="rect">
            <a:avLst/>
          </a:prstGeom>
          <a:noFill/>
        </p:spPr>
        <p:txBody>
          <a:bodyPr wrap="square">
            <a:spAutoFit/>
          </a:bodyPr>
          <a:lstStyle/>
          <a:p>
            <a:pPr fontAlgn="base">
              <a:lnSpc>
                <a:spcPct val="80000"/>
              </a:lnSpc>
              <a:spcBef>
                <a:spcPct val="20000"/>
              </a:spcBef>
              <a:spcAft>
                <a:spcPct val="0"/>
              </a:spcAft>
            </a:pPr>
            <a:r>
              <a:rPr lang="en-US" altLang="en-US" sz="2400" kern="0" dirty="0"/>
              <a:t>Ladders must be inspected before each use. </a:t>
            </a:r>
          </a:p>
          <a:p>
            <a:pPr fontAlgn="base">
              <a:lnSpc>
                <a:spcPct val="80000"/>
              </a:lnSpc>
              <a:spcBef>
                <a:spcPct val="20000"/>
              </a:spcBef>
              <a:spcAft>
                <a:spcPct val="0"/>
              </a:spcAft>
            </a:pPr>
            <a:r>
              <a:rPr lang="en-US" altLang="en-US" sz="2400" i="1" kern="0" dirty="0"/>
              <a:t>Click on each icon to learn more.</a:t>
            </a:r>
          </a:p>
          <a:p>
            <a:pPr fontAlgn="base">
              <a:lnSpc>
                <a:spcPct val="80000"/>
              </a:lnSpc>
              <a:spcBef>
                <a:spcPct val="20000"/>
              </a:spcBef>
              <a:spcAft>
                <a:spcPct val="0"/>
              </a:spcAft>
            </a:pPr>
            <a:endParaRPr lang="en-US" altLang="en-US" sz="2400" i="1" kern="0" dirty="0"/>
          </a:p>
          <a:p>
            <a:r>
              <a:rPr lang="en-US" sz="2400" b="1" dirty="0"/>
              <a:t>Cracks and Weak Points</a:t>
            </a:r>
            <a:r>
              <a:rPr lang="en-US" sz="2400" dirty="0"/>
              <a:t>: Check for any visible cracks or weak points in the ladder structure.</a:t>
            </a:r>
          </a:p>
          <a:p>
            <a:r>
              <a:rPr lang="en-US" sz="2400" b="1" dirty="0"/>
              <a:t>Bent Rungs</a:t>
            </a:r>
            <a:r>
              <a:rPr lang="en-US" sz="2400" dirty="0"/>
              <a:t>: Ensure that the rungs are not bent or damaged.</a:t>
            </a:r>
          </a:p>
          <a:p>
            <a:r>
              <a:rPr lang="en-US" sz="2400" b="1" dirty="0"/>
              <a:t>Footing</a:t>
            </a:r>
            <a:r>
              <a:rPr lang="en-US" sz="2400" dirty="0"/>
              <a:t>: Verify that the ladder's footing is stable and secure</a:t>
            </a:r>
          </a:p>
          <a:p>
            <a:pPr marL="257175" indent="-257175" fontAlgn="base">
              <a:lnSpc>
                <a:spcPct val="80000"/>
              </a:lnSpc>
              <a:spcBef>
                <a:spcPct val="20000"/>
              </a:spcBef>
              <a:spcAft>
                <a:spcPct val="0"/>
              </a:spcAft>
              <a:buFontTx/>
              <a:buChar char="•"/>
            </a:pPr>
            <a:endParaRPr lang="en-US" altLang="en-US" sz="2400" kern="0" dirty="0"/>
          </a:p>
        </p:txBody>
      </p:sp>
    </p:spTree>
    <p:extLst>
      <p:ext uri="{BB962C8B-B14F-4D97-AF65-F5344CB8AC3E}">
        <p14:creationId xmlns:p14="http://schemas.microsoft.com/office/powerpoint/2010/main" val="36630309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emplate/>
  <TotalTime>276</TotalTime>
  <Words>1195</Words>
  <Application>Microsoft Office PowerPoint</Application>
  <PresentationFormat>Widescreen</PresentationFormat>
  <Paragraphs>113</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Aptos Display</vt:lpstr>
      <vt:lpstr>Arial</vt:lpstr>
      <vt:lpstr>Segoe UI Variable Text</vt:lpstr>
      <vt:lpstr>Office Theme</vt:lpstr>
      <vt:lpstr>Ladder Safety Training</vt:lpstr>
      <vt:lpstr>Introduction</vt:lpstr>
      <vt:lpstr>Course Objectives</vt:lpstr>
      <vt:lpstr>Why is Preventing Falls from Ladders Important?</vt:lpstr>
      <vt:lpstr>How do you prevent falls from ladders?</vt:lpstr>
      <vt:lpstr>Common Ladder Hazards</vt:lpstr>
      <vt:lpstr>OSHA Fall Protection Requirements </vt:lpstr>
      <vt:lpstr>Types of Ladders</vt:lpstr>
      <vt:lpstr>Ladder Inspection</vt:lpstr>
      <vt:lpstr>Ladder Safety Quiz</vt:lpstr>
      <vt:lpstr>Multiple Choice Question</vt:lpstr>
      <vt:lpstr>Multiple Response Question</vt:lpstr>
      <vt:lpstr>Drag and Drop Question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Jerson Campos</dc:creator>
  <cp:lastModifiedBy>Jerson Campos</cp:lastModifiedBy>
  <cp:revision>5</cp:revision>
  <dcterms:created xsi:type="dcterms:W3CDTF">2025-08-20T01:52:13Z</dcterms:created>
  <dcterms:modified xsi:type="dcterms:W3CDTF">2025-08-21T01:42:40Z</dcterms:modified>
</cp:coreProperties>
</file>

<file path=docProps/thumbnail.jpeg>
</file>